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9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26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32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96.xml" ContentType="application/vnd.openxmlformats-officedocument.presentationml.tags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75"/>
  </p:notesMasterIdLst>
  <p:sldIdLst>
    <p:sldId id="256" r:id="rId3"/>
    <p:sldId id="257" r:id="rId4"/>
    <p:sldId id="258" r:id="rId5"/>
    <p:sldId id="311" r:id="rId6"/>
    <p:sldId id="334" r:id="rId7"/>
    <p:sldId id="259" r:id="rId8"/>
    <p:sldId id="338" r:id="rId9"/>
    <p:sldId id="260" r:id="rId10"/>
    <p:sldId id="335" r:id="rId11"/>
    <p:sldId id="261" r:id="rId12"/>
    <p:sldId id="262" r:id="rId13"/>
    <p:sldId id="263" r:id="rId14"/>
    <p:sldId id="264" r:id="rId15"/>
    <p:sldId id="314" r:id="rId16"/>
    <p:sldId id="312" r:id="rId17"/>
    <p:sldId id="265" r:id="rId18"/>
    <p:sldId id="315" r:id="rId19"/>
    <p:sldId id="266" r:id="rId20"/>
    <p:sldId id="267" r:id="rId21"/>
    <p:sldId id="268" r:id="rId22"/>
    <p:sldId id="269" r:id="rId23"/>
    <p:sldId id="270" r:id="rId24"/>
    <p:sldId id="271" r:id="rId25"/>
    <p:sldId id="313" r:id="rId26"/>
    <p:sldId id="272" r:id="rId27"/>
    <p:sldId id="273" r:id="rId28"/>
    <p:sldId id="274" r:id="rId29"/>
    <p:sldId id="275" r:id="rId30"/>
    <p:sldId id="276" r:id="rId31"/>
    <p:sldId id="277" r:id="rId32"/>
    <p:sldId id="332" r:id="rId33"/>
    <p:sldId id="333" r:id="rId34"/>
    <p:sldId id="278" r:id="rId35"/>
    <p:sldId id="279" r:id="rId36"/>
    <p:sldId id="316" r:id="rId37"/>
    <p:sldId id="317" r:id="rId38"/>
    <p:sldId id="318" r:id="rId39"/>
    <p:sldId id="319" r:id="rId40"/>
    <p:sldId id="320" r:id="rId41"/>
    <p:sldId id="339" r:id="rId42"/>
    <p:sldId id="281" r:id="rId43"/>
    <p:sldId id="341" r:id="rId44"/>
    <p:sldId id="340" r:id="rId45"/>
    <p:sldId id="321" r:id="rId46"/>
    <p:sldId id="283" r:id="rId47"/>
    <p:sldId id="284" r:id="rId48"/>
    <p:sldId id="322" r:id="rId49"/>
    <p:sldId id="323" r:id="rId50"/>
    <p:sldId id="324" r:id="rId51"/>
    <p:sldId id="286" r:id="rId52"/>
    <p:sldId id="291" r:id="rId53"/>
    <p:sldId id="292" r:id="rId54"/>
    <p:sldId id="325" r:id="rId55"/>
    <p:sldId id="337" r:id="rId56"/>
    <p:sldId id="330" r:id="rId57"/>
    <p:sldId id="293" r:id="rId58"/>
    <p:sldId id="342" r:id="rId59"/>
    <p:sldId id="336" r:id="rId60"/>
    <p:sldId id="327" r:id="rId61"/>
    <p:sldId id="343" r:id="rId62"/>
    <p:sldId id="328" r:id="rId63"/>
    <p:sldId id="302" r:id="rId64"/>
    <p:sldId id="303" r:id="rId65"/>
    <p:sldId id="304" r:id="rId66"/>
    <p:sldId id="305" r:id="rId67"/>
    <p:sldId id="306" r:id="rId68"/>
    <p:sldId id="307" r:id="rId69"/>
    <p:sldId id="294" r:id="rId70"/>
    <p:sldId id="308" r:id="rId71"/>
    <p:sldId id="331" r:id="rId72"/>
    <p:sldId id="310" r:id="rId73"/>
    <p:sldId id="329" r:id="rId74"/>
  </p:sldIdLst>
  <p:sldSz cx="14630400" cy="8229600"/>
  <p:notesSz cx="8229600" cy="146304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7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58" y="13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7006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AE37A-2335-DD07-33B7-5FE62BE48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138FA3-848B-1D82-774A-33DD01595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CE52F0-BB7A-DCC7-5380-5C4AF3E5F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E4904-A77C-D47C-4908-C5AF509F5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26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226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1061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0409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21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846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566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36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162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39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294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363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781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272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9784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1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37.png"/><Relationship Id="rId10" Type="http://schemas.openxmlformats.org/officeDocument/2006/relationships/image" Target="../media/image73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51.png"/><Relationship Id="rId10" Type="http://schemas.openxmlformats.org/officeDocument/2006/relationships/image" Target="../media/image78.png"/><Relationship Id="rId4" Type="http://schemas.openxmlformats.org/officeDocument/2006/relationships/image" Target="../media/image75.png"/><Relationship Id="rId9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tags" Target="../tags/tag44.xml"/><Relationship Id="rId18" Type="http://schemas.openxmlformats.org/officeDocument/2006/relationships/slideLayout" Target="../slideLayouts/slideLayout12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tags" Target="../tags/tag43.xml"/><Relationship Id="rId17" Type="http://schemas.openxmlformats.org/officeDocument/2006/relationships/tags" Target="../tags/tag48.xml"/><Relationship Id="rId2" Type="http://schemas.openxmlformats.org/officeDocument/2006/relationships/tags" Target="../tags/tag33.xml"/><Relationship Id="rId16" Type="http://schemas.openxmlformats.org/officeDocument/2006/relationships/tags" Target="../tags/tag47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5" Type="http://schemas.openxmlformats.org/officeDocument/2006/relationships/tags" Target="../tags/tag36.xml"/><Relationship Id="rId15" Type="http://schemas.openxmlformats.org/officeDocument/2006/relationships/tags" Target="../tags/tag46.xml"/><Relationship Id="rId10" Type="http://schemas.openxmlformats.org/officeDocument/2006/relationships/tags" Target="../tags/tag41.xml"/><Relationship Id="rId19" Type="http://schemas.openxmlformats.org/officeDocument/2006/relationships/image" Target="../media/image11.tmp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tags" Target="../tags/tag4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tags" Target="../tags/tag62.xml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5" Type="http://schemas.openxmlformats.org/officeDocument/2006/relationships/tags" Target="../tags/tag54.xml"/><Relationship Id="rId15" Type="http://schemas.openxmlformats.org/officeDocument/2006/relationships/image" Target="../media/image11.tmp"/><Relationship Id="rId10" Type="http://schemas.openxmlformats.org/officeDocument/2006/relationships/tags" Target="../tags/tag59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tags" Target="../tags/tag78.xml"/><Relationship Id="rId18" Type="http://schemas.openxmlformats.org/officeDocument/2006/relationships/tags" Target="../tags/tag83.xml"/><Relationship Id="rId3" Type="http://schemas.openxmlformats.org/officeDocument/2006/relationships/tags" Target="../tags/tag68.xml"/><Relationship Id="rId21" Type="http://schemas.openxmlformats.org/officeDocument/2006/relationships/tags" Target="../tags/tag86.xml"/><Relationship Id="rId7" Type="http://schemas.openxmlformats.org/officeDocument/2006/relationships/tags" Target="../tags/tag72.xml"/><Relationship Id="rId12" Type="http://schemas.openxmlformats.org/officeDocument/2006/relationships/tags" Target="../tags/tag77.xml"/><Relationship Id="rId17" Type="http://schemas.openxmlformats.org/officeDocument/2006/relationships/tags" Target="../tags/tag82.xml"/><Relationship Id="rId2" Type="http://schemas.openxmlformats.org/officeDocument/2006/relationships/tags" Target="../tags/tag67.xml"/><Relationship Id="rId16" Type="http://schemas.openxmlformats.org/officeDocument/2006/relationships/tags" Target="../tags/tag81.xml"/><Relationship Id="rId20" Type="http://schemas.openxmlformats.org/officeDocument/2006/relationships/tags" Target="../tags/tag85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tags" Target="../tags/tag76.xml"/><Relationship Id="rId5" Type="http://schemas.openxmlformats.org/officeDocument/2006/relationships/tags" Target="../tags/tag70.xml"/><Relationship Id="rId15" Type="http://schemas.openxmlformats.org/officeDocument/2006/relationships/tags" Target="../tags/tag80.xml"/><Relationship Id="rId23" Type="http://schemas.openxmlformats.org/officeDocument/2006/relationships/image" Target="../media/image11.tmp"/><Relationship Id="rId10" Type="http://schemas.openxmlformats.org/officeDocument/2006/relationships/tags" Target="../tags/tag75.xml"/><Relationship Id="rId19" Type="http://schemas.openxmlformats.org/officeDocument/2006/relationships/tags" Target="../tags/tag84.xml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tags" Target="../tags/tag79.xml"/><Relationship Id="rId22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image" Target="../media/image11.tmp"/><Relationship Id="rId5" Type="http://schemas.openxmlformats.org/officeDocument/2006/relationships/tags" Target="../tags/tag91.xml"/><Relationship Id="rId10" Type="http://schemas.openxmlformats.org/officeDocument/2006/relationships/slideLayout" Target="../slideLayouts/slideLayout24.xml"/><Relationship Id="rId4" Type="http://schemas.openxmlformats.org/officeDocument/2006/relationships/tags" Target="../tags/tag90.xml"/><Relationship Id="rId9" Type="http://schemas.openxmlformats.org/officeDocument/2006/relationships/tags" Target="../tags/tag9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2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5.png"/><Relationship Id="rId5" Type="http://schemas.openxmlformats.org/officeDocument/2006/relationships/image" Target="../media/image37.png"/><Relationship Id="rId4" Type="http://schemas.openxmlformats.org/officeDocument/2006/relationships/image" Target="../media/image11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9.jpe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1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11.tmp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6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image" Target="../media/image130.png"/><Relationship Id="rId7" Type="http://schemas.openxmlformats.org/officeDocument/2006/relationships/image" Target="../media/image134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jpeg"/><Relationship Id="rId4" Type="http://schemas.openxmlformats.org/officeDocument/2006/relationships/image" Target="../media/image131.png"/><Relationship Id="rId9" Type="http://schemas.openxmlformats.org/officeDocument/2006/relationships/image" Target="../media/image136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13.png"/><Relationship Id="rId5" Type="http://schemas.openxmlformats.org/officeDocument/2006/relationships/tags" Target="../tags/tag22.xml"/><Relationship Id="rId10" Type="http://schemas.openxmlformats.org/officeDocument/2006/relationships/slideLayout" Target="../slideLayouts/slideLayout12.xml"/><Relationship Id="rId4" Type="http://schemas.openxmlformats.org/officeDocument/2006/relationships/tags" Target="../tags/tag21.xml"/><Relationship Id="rId9" Type="http://schemas.openxmlformats.org/officeDocument/2006/relationships/tags" Target="../tags/tag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20434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</a:t>
            </a:r>
            <a:r>
              <a:rPr lang="zh-CN" alt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时代，你的优势在哪里？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81047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AI正在改变世界发展轨迹，推动第四次工业革命，引领科学突破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46270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从诺贝尔奖到风投资本，全球瞩目AI发展浪潮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11492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一场深刻变革正在上演，让我们一起探索AI的过去、现在和未来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5785009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44" y="5792629"/>
            <a:ext cx="367665" cy="36766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40287" y="5767149"/>
            <a:ext cx="1912382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Dr</a:t>
            </a:r>
            <a:r>
              <a:rPr lang="en-GB" sz="2350" b="1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.</a:t>
            </a:r>
            <a:r>
              <a:rPr lang="zh-CN" altLang="en-US" sz="2350" b="1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 </a:t>
            </a:r>
            <a:r>
              <a:rPr lang="en-US" sz="2350" b="1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毕凡</a:t>
            </a:r>
            <a:endParaRPr lang="en-US" sz="2350" dirty="0"/>
          </a:p>
        </p:txBody>
      </p:sp>
      <p:pic>
        <p:nvPicPr>
          <p:cNvPr id="1026" name="Picture 2" descr="Surviving the AI Era(Kobo/電子書) - PChome 24h購物">
            <a:extLst>
              <a:ext uri="{FF2B5EF4-FFF2-40B4-BE49-F238E27FC236}">
                <a16:creationId xmlns:a16="http://schemas.microsoft.com/office/drawing/2014/main" id="{13DE6481-3ECF-30DB-3F93-3612ABBAF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075" y="0"/>
            <a:ext cx="526732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1652" y="655320"/>
            <a:ext cx="5591056" cy="698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生成式AI(大语言模型)的发展历程</a:t>
            </a:r>
            <a:endParaRPr lang="en-US" sz="4400" dirty="0"/>
          </a:p>
        </p:txBody>
      </p:sp>
      <p:pic>
        <p:nvPicPr>
          <p:cNvPr id="3074" name="Picture 2" descr="在这里插入图片描述">
            <a:extLst>
              <a:ext uri="{FF2B5EF4-FFF2-40B4-BE49-F238E27FC236}">
                <a16:creationId xmlns:a16="http://schemas.microsoft.com/office/drawing/2014/main" id="{C0655D53-E48D-6DD4-5083-30980FD7A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785" y="1354217"/>
            <a:ext cx="9036050" cy="687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42372" y="405824"/>
            <a:ext cx="5031938" cy="449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ChatGPT：史上增长最快的应用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6021705" y="1176099"/>
            <a:ext cx="8073390" cy="504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100M+</a:t>
            </a:r>
            <a:endParaRPr lang="en-US" sz="3950" dirty="0"/>
          </a:p>
        </p:txBody>
      </p:sp>
      <p:sp>
        <p:nvSpPr>
          <p:cNvPr id="5" name="Text 2"/>
          <p:cNvSpPr/>
          <p:nvPr/>
        </p:nvSpPr>
        <p:spPr>
          <a:xfrm>
            <a:off x="9158645" y="1871901"/>
            <a:ext cx="179939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月活用户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021705" y="2188369"/>
            <a:ext cx="807339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仅用2个月突破1亿用户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6021705" y="2968347"/>
            <a:ext cx="8073390" cy="504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5天</a:t>
            </a:r>
            <a:endParaRPr lang="en-US" sz="3950" dirty="0"/>
          </a:p>
        </p:txBody>
      </p:sp>
      <p:sp>
        <p:nvSpPr>
          <p:cNvPr id="8" name="Text 5"/>
          <p:cNvSpPr/>
          <p:nvPr/>
        </p:nvSpPr>
        <p:spPr>
          <a:xfrm>
            <a:off x="9158645" y="3664148"/>
            <a:ext cx="179939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达到百万用户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021705" y="3980617"/>
            <a:ext cx="807339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Instagram花了2.5个月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6021705" y="4760595"/>
            <a:ext cx="8073390" cy="504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13B+</a:t>
            </a:r>
            <a:endParaRPr lang="en-US" sz="3950" dirty="0"/>
          </a:p>
        </p:txBody>
      </p:sp>
      <p:sp>
        <p:nvSpPr>
          <p:cNvPr id="11" name="Text 8"/>
          <p:cNvSpPr/>
          <p:nvPr/>
        </p:nvSpPr>
        <p:spPr>
          <a:xfrm>
            <a:off x="9158645" y="5456396"/>
            <a:ext cx="179939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月访问量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021705" y="5772864"/>
            <a:ext cx="807339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全球第7大访问网站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021705" y="6552843"/>
            <a:ext cx="8073390" cy="504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1000+</a:t>
            </a:r>
            <a:endParaRPr lang="en-US" sz="3950" dirty="0"/>
          </a:p>
        </p:txBody>
      </p:sp>
      <p:sp>
        <p:nvSpPr>
          <p:cNvPr id="14" name="Text 11"/>
          <p:cNvSpPr/>
          <p:nvPr/>
        </p:nvSpPr>
        <p:spPr>
          <a:xfrm>
            <a:off x="9158645" y="7248644"/>
            <a:ext cx="179939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企业应用场景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6021705" y="7565112"/>
            <a:ext cx="807339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从客服到内容创作</a:t>
            </a:r>
            <a:endParaRPr lang="en-US" sz="1200" dirty="0"/>
          </a:p>
        </p:txBody>
      </p:sp>
      <p:pic>
        <p:nvPicPr>
          <p:cNvPr id="7176" name="Picture 8" descr="DeepSeek gained 100 million users in just 7 days - PANews">
            <a:extLst>
              <a:ext uri="{FF2B5EF4-FFF2-40B4-BE49-F238E27FC236}">
                <a16:creationId xmlns:a16="http://schemas.microsoft.com/office/drawing/2014/main" id="{39DBBA87-5CAB-3342-9075-003661438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2"/>
            <a:ext cx="6278563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771" y="505778"/>
            <a:ext cx="4328279" cy="540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生成式AI的投资热潮</a:t>
            </a:r>
            <a:endParaRPr lang="en-US" sz="3400" dirty="0"/>
          </a:p>
        </p:txBody>
      </p:sp>
      <p:pic>
        <p:nvPicPr>
          <p:cNvPr id="8194" name="Picture 2" descr="Investment in generative AI has surged recently - Our World in Data">
            <a:extLst>
              <a:ext uri="{FF2B5EF4-FFF2-40B4-BE49-F238E27FC236}">
                <a16:creationId xmlns:a16="http://schemas.microsoft.com/office/drawing/2014/main" id="{D0096ACB-30F0-9E42-2AB0-4051B3595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72" y="91440"/>
            <a:ext cx="8138160" cy="813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hart: Which AI Companies Have Acquired the Most Funding? | Statista">
            <a:extLst>
              <a:ext uri="{FF2B5EF4-FFF2-40B4-BE49-F238E27FC236}">
                <a16:creationId xmlns:a16="http://schemas.microsoft.com/office/drawing/2014/main" id="{0C09C325-9ECD-6E54-D216-A032A4572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0304"/>
            <a:ext cx="6291072" cy="629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9458" y="337423"/>
            <a:ext cx="3884652" cy="360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突破性模型：Sora与DeepSeek</a:t>
            </a:r>
            <a:endParaRPr lang="en-US" sz="2250" dirty="0"/>
          </a:p>
        </p:txBody>
      </p:sp>
      <p:pic>
        <p:nvPicPr>
          <p:cNvPr id="9218" name="Picture 2" descr="Sora | OpenAI">
            <a:extLst>
              <a:ext uri="{FF2B5EF4-FFF2-40B4-BE49-F238E27FC236}">
                <a16:creationId xmlns:a16="http://schemas.microsoft.com/office/drawing/2014/main" id="{FF59C6E3-6EDC-BB78-5861-92D552D57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88" y="939546"/>
            <a:ext cx="12765024" cy="718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9A9B9C-369A-4FC5-B7C6-18A219B35DA1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554480" y="0"/>
            <a:ext cx="11521439" cy="822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Ins="355600" rtlCol="0" anchor="ctr">
            <a:noAutofit/>
          </a:bodyPr>
          <a:lstStyle/>
          <a:p>
            <a:pPr algn="ctr"/>
            <a:r>
              <a:rPr lang="zh-CN" altLang="en-US" sz="20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/>
            <a:endParaRPr lang="zh-CN" altLang="en-US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en-US" altLang="zh-CN" sz="160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https://www.bilibili.com/video/BV1Ef5bziE61/?spm_id_from=333.337.search-card.all.click&amp;vd_source=5431d634c0425af0db3a0222bec3a7bf</a:t>
            </a: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zh-CN" altLang="en-US" sz="110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  <p:extLst>
      <p:ext uri="{BB962C8B-B14F-4D97-AF65-F5344CB8AC3E}">
        <p14:creationId xmlns:p14="http://schemas.microsoft.com/office/powerpoint/2010/main" val="1957977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EF916-707E-4FD9-5809-27BE9724C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C7B465E-B76F-349F-6EC7-D0EF40374281}"/>
              </a:ext>
            </a:extLst>
          </p:cNvPr>
          <p:cNvSpPr/>
          <p:nvPr/>
        </p:nvSpPr>
        <p:spPr>
          <a:xfrm>
            <a:off x="429458" y="337423"/>
            <a:ext cx="3884652" cy="360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突破性模型：Sora与DeepSeek</a:t>
            </a:r>
            <a:endParaRPr lang="en-US" sz="2250" dirty="0"/>
          </a:p>
        </p:txBody>
      </p:sp>
      <p:pic>
        <p:nvPicPr>
          <p:cNvPr id="10242" name="Picture 2" descr="DeepSeek's low-cost AI spotlights billions spent by US tech | Reuters">
            <a:extLst>
              <a:ext uri="{FF2B5EF4-FFF2-40B4-BE49-F238E27FC236}">
                <a16:creationId xmlns:a16="http://schemas.microsoft.com/office/drawing/2014/main" id="{DE2C3A68-19E0-551C-E9FE-2A8F53627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40" y="912368"/>
            <a:ext cx="10975848" cy="731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566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5532" y="1024700"/>
            <a:ext cx="56553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AI智能体：下一个前沿</a:t>
            </a:r>
            <a:endParaRPr lang="en-US" sz="4400" dirty="0"/>
          </a:p>
        </p:txBody>
      </p:sp>
      <p:pic>
        <p:nvPicPr>
          <p:cNvPr id="11266" name="Picture 2" descr="AI Agents vs Chatbots: What's the Real Difference? - Alphabase® | AI-Powered  Software Development">
            <a:extLst>
              <a:ext uri="{FF2B5EF4-FFF2-40B4-BE49-F238E27FC236}">
                <a16:creationId xmlns:a16="http://schemas.microsoft.com/office/drawing/2014/main" id="{5554696B-12D3-7C2A-2EB7-1374A5340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536" y="1960365"/>
            <a:ext cx="11131296" cy="626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F6DE250-334D-43A1-9605-BF2F6AAFC012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554480" y="0"/>
            <a:ext cx="11521439" cy="822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Ins="355600" rtlCol="0" anchor="ctr">
            <a:noAutofit/>
          </a:bodyPr>
          <a:lstStyle/>
          <a:p>
            <a:pPr algn="ctr"/>
            <a:r>
              <a:rPr lang="zh-CN" altLang="en-US" sz="20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/>
            <a:endParaRPr lang="zh-CN" altLang="en-US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en-US" altLang="zh-CN" sz="160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https://www.bilibili.com/video/BV1DXmjYtExM/?spm_id_from=333.337.search-card.all.click&amp;vd_source=5431d634c0425af0db3a0222bec3a7bf</a:t>
            </a: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zh-CN" altLang="en-US" sz="110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  <p:extLst>
      <p:ext uri="{BB962C8B-B14F-4D97-AF65-F5344CB8AC3E}">
        <p14:creationId xmlns:p14="http://schemas.microsoft.com/office/powerpoint/2010/main" val="2173317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4345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生成式AI的多维能力</a:t>
            </a:r>
            <a:r>
              <a:rPr lang="zh-CN" alt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💻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00644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2064425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20887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文本转图像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258425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将文字描述转为高质量图像，辅助设计创作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837724" y="344602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74" y="3504009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15559" y="35282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语音转文本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15559" y="402383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实时识别转录，支持多语言精准翻译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37724" y="488561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74" y="4943594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15559" y="4967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图像转视频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15559" y="546342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静态图像生成动态内容，创造沉浸体验</a:t>
            </a:r>
            <a:endParaRPr lang="en-US" sz="1850" dirty="0"/>
          </a:p>
        </p:txBody>
      </p:sp>
      <p:sp>
        <p:nvSpPr>
          <p:cNvPr id="16" name="Shape 10"/>
          <p:cNvSpPr/>
          <p:nvPr/>
        </p:nvSpPr>
        <p:spPr>
          <a:xfrm>
            <a:off x="837724" y="632519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974" y="6383179"/>
            <a:ext cx="337899" cy="42243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615559" y="64074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文本生成代码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615559" y="690300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自然语言描述转为可执行程序，降低编程门槛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0973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主流大模型分类全景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2326362" y="30069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语言模型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502462"/>
            <a:ext cx="43048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GPT-4、Claude、文心一言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029075"/>
            <a:ext cx="43048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专注自然语言处理与生成</a:t>
            </a:r>
            <a:endParaRPr lang="en-US" sz="18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781556" y="3172539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100" y="3303389"/>
            <a:ext cx="269200" cy="33659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487853" y="30069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图像模型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487853" y="3502462"/>
            <a:ext cx="43048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DALL-E、Midjourney、Stable Diffusion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9487853" y="4029075"/>
            <a:ext cx="43048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文本到图像的精准转换</a:t>
            </a:r>
            <a:endParaRPr lang="en-US" sz="18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8250317" y="3172539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4861" y="3303389"/>
            <a:ext cx="269200" cy="33659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487853" y="50001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代码模型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9487853" y="5495687"/>
            <a:ext cx="43048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GitHub Copilot、CodeWhisperer</a:t>
            </a:r>
            <a:endParaRPr lang="en-US" sz="1850" dirty="0"/>
          </a:p>
        </p:txBody>
      </p:sp>
      <p:sp>
        <p:nvSpPr>
          <p:cNvPr id="17" name="Text 11"/>
          <p:cNvSpPr/>
          <p:nvPr/>
        </p:nvSpPr>
        <p:spPr>
          <a:xfrm>
            <a:off x="9487853" y="6022300"/>
            <a:ext cx="43048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辅助编程与自动化开发</a:t>
            </a:r>
            <a:endParaRPr lang="en-US" sz="18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19" name="Shape 12"/>
          <p:cNvSpPr/>
          <p:nvPr/>
        </p:nvSpPr>
        <p:spPr>
          <a:xfrm>
            <a:off x="8250317" y="5641300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4861" y="5772150"/>
            <a:ext cx="269200" cy="33659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2326362" y="50001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多模态模型</a:t>
            </a:r>
            <a:endParaRPr lang="en-US" sz="2200" dirty="0"/>
          </a:p>
        </p:txBody>
      </p:sp>
      <p:sp>
        <p:nvSpPr>
          <p:cNvPr id="22" name="Text 14"/>
          <p:cNvSpPr/>
          <p:nvPr/>
        </p:nvSpPr>
        <p:spPr>
          <a:xfrm>
            <a:off x="837724" y="5495687"/>
            <a:ext cx="43048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GPT-4o、Gemini、通义千问</a:t>
            </a:r>
            <a:endParaRPr lang="en-US" sz="1850" dirty="0"/>
          </a:p>
        </p:txBody>
      </p:sp>
      <p:sp>
        <p:nvSpPr>
          <p:cNvPr id="23" name="Text 15"/>
          <p:cNvSpPr/>
          <p:nvPr/>
        </p:nvSpPr>
        <p:spPr>
          <a:xfrm>
            <a:off x="837724" y="6022300"/>
            <a:ext cx="43048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跨媒体理解与生成能力</a:t>
            </a:r>
            <a:endParaRPr lang="en-US" sz="1850" dirty="0"/>
          </a:p>
        </p:txBody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25" name="Shape 16"/>
          <p:cNvSpPr/>
          <p:nvPr/>
        </p:nvSpPr>
        <p:spPr>
          <a:xfrm>
            <a:off x="5781556" y="5641300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6100" y="5772150"/>
            <a:ext cx="269200" cy="3365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43451"/>
            <a:ext cx="56553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AI荣获诺贝尔科学奖项</a:t>
            </a:r>
            <a:endParaRPr lang="en-US" sz="4400" dirty="0"/>
          </a:p>
        </p:txBody>
      </p:sp>
      <p:pic>
        <p:nvPicPr>
          <p:cNvPr id="1026" name="Picture 2" descr="AI Takes the Nobel Prize: Its Impact on Science and Society | by Kenji |  Medium">
            <a:extLst>
              <a:ext uri="{FF2B5EF4-FFF2-40B4-BE49-F238E27FC236}">
                <a16:creationId xmlns:a16="http://schemas.microsoft.com/office/drawing/2014/main" id="{C008DD16-39B6-170B-98B5-F31D03968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14" y="1615004"/>
            <a:ext cx="12871958" cy="661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7798"/>
            <a:ext cx="56553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生成式AI的革命性特征</a:t>
            </a:r>
            <a:r>
              <a:rPr lang="zh-CN" alt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💻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2610564"/>
            <a:ext cx="2137529" cy="135719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988" y="3246358"/>
            <a:ext cx="336590" cy="4207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84482" y="28498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创造能力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84482" y="3345418"/>
            <a:ext cx="382905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多模态内容生成，突破单一媒介限制</a:t>
            </a:r>
            <a:endParaRPr lang="en-US" sz="1850" dirty="0"/>
          </a:p>
        </p:txBody>
      </p:sp>
      <p:sp>
        <p:nvSpPr>
          <p:cNvPr id="7" name="Shape 3"/>
          <p:cNvSpPr/>
          <p:nvPr/>
        </p:nvSpPr>
        <p:spPr>
          <a:xfrm>
            <a:off x="5204936" y="3982402"/>
            <a:ext cx="8527971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8814" y="4027527"/>
            <a:ext cx="4275058" cy="1357193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988" y="4495681"/>
            <a:ext cx="336590" cy="42076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53187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推理能力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53187" y="4762381"/>
            <a:ext cx="35897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复杂问题分析，展现类人思维智能</a:t>
            </a:r>
            <a:endParaRPr lang="en-US" sz="1850" dirty="0"/>
          </a:p>
        </p:txBody>
      </p:sp>
      <p:sp>
        <p:nvSpPr>
          <p:cNvPr id="12" name="Shape 6"/>
          <p:cNvSpPr/>
          <p:nvPr/>
        </p:nvSpPr>
        <p:spPr>
          <a:xfrm>
            <a:off x="6273641" y="5399365"/>
            <a:ext cx="7459266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109" y="5444490"/>
            <a:ext cx="6412587" cy="135719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8107" y="5912644"/>
            <a:ext cx="336590" cy="42076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22012" y="56838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交互能力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22012" y="6179344"/>
            <a:ext cx="335041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理解用户意图，提供个性化体验</a:t>
            </a:r>
            <a:endParaRPr lang="en-US" sz="1850" dirty="0"/>
          </a:p>
        </p:txBody>
      </p:sp>
      <p:pic>
        <p:nvPicPr>
          <p:cNvPr id="12290" name="Picture 2" descr="当ChatGPT遇上弱智吧：全程爆笑-快科技-科技改变生活">
            <a:extLst>
              <a:ext uri="{FF2B5EF4-FFF2-40B4-BE49-F238E27FC236}">
                <a16:creationId xmlns:a16="http://schemas.microsoft.com/office/drawing/2014/main" id="{8F23933E-B494-2356-3BD5-89464084A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198" y="0"/>
            <a:ext cx="4533810" cy="398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108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ChatGPT强大功能体验</a:t>
            </a:r>
            <a:r>
              <a:rPr lang="zh-CN" alt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💻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17737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创意写作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250864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撰写各类文档、故事、脚本，风格多样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210044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34493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数学解析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394489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解决复杂计算问题，提供步骤详解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4646295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4885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多语言翻译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538114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支持100多种语言互译，保留原文语境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6082546"/>
            <a:ext cx="1196816" cy="14362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393513" y="63218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代码辅助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393513" y="681740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生成、调试、优化多种编程语言代码</a:t>
            </a:r>
            <a:endParaRPr lang="en-US" sz="18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4754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AI驱动的PPT自动生成</a:t>
            </a:r>
            <a:r>
              <a:rPr lang="zh-CN" alt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💻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410539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6862524" y="24105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需求输入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2906078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简单描述内容主题与风格要求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3528417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7221498" y="35284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智能生成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023955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自动创建结构合理的完整幻灯片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4646295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7580590" y="46462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交互修改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5141833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通过自然语言对内容进行精细调整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7401282" y="5764173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7939683" y="57641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一键导出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939683" y="6259711"/>
            <a:ext cx="58529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支持多种格式，随时演示分享</a:t>
            </a:r>
            <a:endParaRPr lang="en-US" sz="18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81576"/>
            <a:ext cx="56553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AI个性化学习教育革命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244566"/>
            <a:ext cx="3614618" cy="2665095"/>
          </a:xfrm>
          <a:prstGeom prst="roundRect">
            <a:avLst>
              <a:gd name="adj" fmla="val 377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6571059" y="24915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因材施教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2987040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通过数据分析发现学习盲点和偏好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571059" y="3896678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自动调整难度与进度，精准匹配能力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2244566"/>
            <a:ext cx="3614618" cy="2665095"/>
          </a:xfrm>
          <a:prstGeom prst="roundRect">
            <a:avLst>
              <a:gd name="adj" fmla="val 377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Text 6"/>
          <p:cNvSpPr/>
          <p:nvPr/>
        </p:nvSpPr>
        <p:spPr>
          <a:xfrm>
            <a:off x="10424993" y="24915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全天候辅导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24993" y="2987040"/>
            <a:ext cx="31207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随时解答问题，无需预约等待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424993" y="3513653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提供详细解析，循序渐进引导思考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148977"/>
            <a:ext cx="7468553" cy="1899047"/>
          </a:xfrm>
          <a:prstGeom prst="roundRect">
            <a:avLst>
              <a:gd name="adj" fmla="val 529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0"/>
          <p:cNvSpPr/>
          <p:nvPr/>
        </p:nvSpPr>
        <p:spPr>
          <a:xfrm>
            <a:off x="6571059" y="53959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多元化内容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571059" y="5891451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基于兴趣生成吸引人的学习素材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571059" y="6418064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转化抽象概念为具体可视化内容</a:t>
            </a:r>
            <a:endParaRPr lang="en-US" sz="18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D80683-5BA4-4003-8C23-27BB3E97CCB4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554480" y="0"/>
            <a:ext cx="11521439" cy="822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Ins="355600" rtlCol="0" anchor="ctr">
            <a:noAutofit/>
          </a:bodyPr>
          <a:lstStyle/>
          <a:p>
            <a:pPr algn="ctr"/>
            <a:r>
              <a:rPr lang="zh-CN" altLang="en-US" sz="20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/>
            <a:endParaRPr lang="zh-CN" altLang="en-US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en-US" altLang="zh-CN" sz="160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https://www.bilibili.com/video/BV1Rs421A7Ds?spm_id_from=333.788.recommend_more_video.-1&amp;vd_source=5431d634c0425af0db3a0222bec3a7bf</a:t>
            </a: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zh-CN" altLang="en-US" sz="110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C10B8-890F-45FD-B0F5-861E0501572D}"/>
              </a:ext>
            </a:extLst>
          </p:cNvPr>
          <p:cNvSpPr txBox="1"/>
          <p:nvPr/>
        </p:nvSpPr>
        <p:spPr>
          <a:xfrm>
            <a:off x="238539" y="3180522"/>
            <a:ext cx="10436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AI</a:t>
            </a:r>
            <a:r>
              <a:rPr lang="zh-CN" altLang="en-US" dirty="0"/>
              <a:t>英语口语老师：</a:t>
            </a:r>
            <a:r>
              <a:rPr lang="en-US" altLang="zh-CN" dirty="0"/>
              <a:t>2:20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而西方外教老师</a:t>
            </a:r>
            <a:r>
              <a:rPr lang="en-US" altLang="zh-CN" dirty="0"/>
              <a:t>300-500</a:t>
            </a:r>
            <a:r>
              <a:rPr lang="zh-CN" altLang="en-US" dirty="0"/>
              <a:t>一个小时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528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AI颠覆传统科研模式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文献综述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分钟级完成传统月度工作，准确找到关键参考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516" y="3183969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实验设计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预测实验结果，优化方案，减少试错成本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4388" y="3569732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数据分析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自动处理海量数据，发现人类难以察觉的模式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8625" y="5780603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72972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假设生成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提出新颖视角，启发跨领域创新研究思路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7753" y="5394841"/>
            <a:ext cx="358140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50714"/>
            <a:ext cx="4663202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AI多项能力逼近人类极限</a:t>
            </a:r>
            <a:endParaRPr lang="en-US" sz="3300" dirty="0"/>
          </a:p>
        </p:txBody>
      </p:sp>
      <p:pic>
        <p:nvPicPr>
          <p:cNvPr id="13314" name="Picture 2" descr="AI now beats humans at basic tasks — new benchmarks are needed, says major  report">
            <a:extLst>
              <a:ext uri="{FF2B5EF4-FFF2-40B4-BE49-F238E27FC236}">
                <a16:creationId xmlns:a16="http://schemas.microsoft.com/office/drawing/2014/main" id="{EF592478-470E-F9B8-03F1-CBE73BCCF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917" y="590107"/>
            <a:ext cx="8563483" cy="763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The Artificial Intelligence Revolution: Part 1 - Wait But Why">
            <a:extLst>
              <a:ext uri="{FF2B5EF4-FFF2-40B4-BE49-F238E27FC236}">
                <a16:creationId xmlns:a16="http://schemas.microsoft.com/office/drawing/2014/main" id="{5BE073C8-05AA-952D-FD97-84BD78121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0" y="2548128"/>
            <a:ext cx="5791163" cy="473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43451"/>
            <a:ext cx="619482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人工智能的白金时代展望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06924" y="2006441"/>
            <a:ext cx="30480" cy="5279588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1345704" y="2260402"/>
            <a:ext cx="718066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3"/>
          <p:cNvSpPr/>
          <p:nvPr/>
        </p:nvSpPr>
        <p:spPr>
          <a:xfrm>
            <a:off x="837664" y="200644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15" y="2064425"/>
            <a:ext cx="337899" cy="42243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303859" y="20887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2025-2030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303859" y="2584252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通用人工智能初现端倪，跨领域问题解决能力</a:t>
            </a:r>
            <a:endParaRPr lang="en-US" sz="1850" dirty="0"/>
          </a:p>
        </p:txBody>
      </p:sp>
      <p:sp>
        <p:nvSpPr>
          <p:cNvPr id="10" name="Shape 6"/>
          <p:cNvSpPr/>
          <p:nvPr/>
        </p:nvSpPr>
        <p:spPr>
          <a:xfrm>
            <a:off x="1345704" y="3699986"/>
            <a:ext cx="718066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7"/>
          <p:cNvSpPr/>
          <p:nvPr/>
        </p:nvSpPr>
        <p:spPr>
          <a:xfrm>
            <a:off x="837664" y="344602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15" y="3504009"/>
            <a:ext cx="337899" cy="4224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303859" y="35282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2030-2035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2303859" y="4023836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人机深度协作成为主流，重塑工作与生活</a:t>
            </a:r>
            <a:endParaRPr lang="en-US" sz="1850" dirty="0"/>
          </a:p>
        </p:txBody>
      </p:sp>
      <p:sp>
        <p:nvSpPr>
          <p:cNvPr id="15" name="Shape 10"/>
          <p:cNvSpPr/>
          <p:nvPr/>
        </p:nvSpPr>
        <p:spPr>
          <a:xfrm>
            <a:off x="1345704" y="5139571"/>
            <a:ext cx="718066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1"/>
          <p:cNvSpPr/>
          <p:nvPr/>
        </p:nvSpPr>
        <p:spPr>
          <a:xfrm>
            <a:off x="837664" y="488561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15" y="4943594"/>
            <a:ext cx="337899" cy="42243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303859" y="4967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2035-2040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2303859" y="5463421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AI驱动科技突破，解决健康与环境危机</a:t>
            </a:r>
            <a:endParaRPr lang="en-US" sz="1850" dirty="0"/>
          </a:p>
        </p:txBody>
      </p:sp>
      <p:sp>
        <p:nvSpPr>
          <p:cNvPr id="20" name="Shape 14"/>
          <p:cNvSpPr/>
          <p:nvPr/>
        </p:nvSpPr>
        <p:spPr>
          <a:xfrm>
            <a:off x="1345704" y="6579156"/>
            <a:ext cx="718066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5"/>
          <p:cNvSpPr/>
          <p:nvPr/>
        </p:nvSpPr>
        <p:spPr>
          <a:xfrm>
            <a:off x="837664" y="632519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15" y="6383179"/>
            <a:ext cx="337899" cy="422434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303859" y="64074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2040-2045</a:t>
            </a:r>
            <a:endParaRPr lang="en-US" sz="2200" dirty="0"/>
          </a:p>
        </p:txBody>
      </p:sp>
      <p:sp>
        <p:nvSpPr>
          <p:cNvPr id="24" name="Text 17"/>
          <p:cNvSpPr/>
          <p:nvPr/>
        </p:nvSpPr>
        <p:spPr>
          <a:xfrm>
            <a:off x="2303859" y="6903006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AGI全面实现，开启人类文明新篇章</a:t>
            </a:r>
            <a:endParaRPr lang="en-US" sz="1850" dirty="0"/>
          </a:p>
        </p:txBody>
      </p:sp>
      <p:pic>
        <p:nvPicPr>
          <p:cNvPr id="4098" name="Picture 2" descr="OpenAI发布了其根据自身技术研发与产品开发的通往AGI的五级量表。OpenA_财富号_东方财富网">
            <a:extLst>
              <a:ext uri="{FF2B5EF4-FFF2-40B4-BE49-F238E27FC236}">
                <a16:creationId xmlns:a16="http://schemas.microsoft.com/office/drawing/2014/main" id="{8E890E65-9E37-AA4C-0567-E5E364E37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009" y="-23315"/>
            <a:ext cx="66040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60704"/>
            <a:ext cx="7818596" cy="202634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Autofit/>
          </a:bodyPr>
          <a:lstStyle/>
          <a:p>
            <a:pPr marL="0" indent="0" algn="l">
              <a:lnSpc>
                <a:spcPts val="5500"/>
              </a:lnSpc>
              <a:buNone/>
            </a:pPr>
            <a:r>
              <a:rPr lang="zh-CN" altLang="en-US" sz="4400" b="0" i="0">
                <a:solidFill>
                  <a:srgbClr val="242424"/>
                </a:solidFill>
                <a:effectLst/>
                <a:latin typeface="source-serif-pro"/>
              </a:rPr>
              <a:t>著名未來學家凱文</a:t>
            </a:r>
            <a:r>
              <a:rPr lang="en-US" altLang="zh-CN" sz="4400" b="0" i="0">
                <a:solidFill>
                  <a:srgbClr val="242424"/>
                </a:solidFill>
                <a:effectLst/>
                <a:latin typeface="source-serif-pro"/>
              </a:rPr>
              <a:t>·</a:t>
            </a:r>
            <a:r>
              <a:rPr lang="zh-CN" altLang="en-US" sz="4400" b="0" i="0">
                <a:solidFill>
                  <a:srgbClr val="242424"/>
                </a:solidFill>
                <a:effectLst/>
                <a:latin typeface="source-serif-pro"/>
              </a:rPr>
              <a:t>凱利（</a:t>
            </a:r>
            <a:r>
              <a:rPr lang="en-GB" altLang="zh-CN" sz="4400" b="0" i="0">
                <a:solidFill>
                  <a:srgbClr val="242424"/>
                </a:solidFill>
                <a:effectLst/>
                <a:latin typeface="source-serif-pro"/>
              </a:rPr>
              <a:t>Kevin Kelly</a:t>
            </a:r>
            <a:r>
              <a:rPr lang="zh-CN" altLang="en-GB" sz="4400" b="0" i="0">
                <a:solidFill>
                  <a:srgbClr val="242424"/>
                </a:solidFill>
                <a:effectLst/>
                <a:latin typeface="source-serif-pro"/>
              </a:rPr>
              <a:t>）</a:t>
            </a: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的三大趋势预测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19892" y="280546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142" y="2863452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97727" y="3011361"/>
            <a:ext cx="2806898" cy="456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zh-CN" altLang="en-US" sz="2400" b="1" i="0">
                <a:solidFill>
                  <a:srgbClr val="242424"/>
                </a:solidFill>
                <a:effectLst/>
                <a:latin typeface="sohne"/>
              </a:rPr>
              <a:t>全球主義的崛起</a:t>
            </a:r>
          </a:p>
        </p:txBody>
      </p:sp>
      <p:sp>
        <p:nvSpPr>
          <p:cNvPr id="8" name="Shape 4"/>
          <p:cNvSpPr/>
          <p:nvPr/>
        </p:nvSpPr>
        <p:spPr>
          <a:xfrm>
            <a:off x="10203830" y="280546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4080" y="2863452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81665" y="2887741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zh-CN" altLang="en-US" sz="2400" b="1" i="0">
                <a:solidFill>
                  <a:srgbClr val="242424"/>
                </a:solidFill>
                <a:effectLst/>
                <a:latin typeface="sohne"/>
              </a:rPr>
              <a:t>創新的加速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2" name="Shape 7"/>
          <p:cNvSpPr/>
          <p:nvPr/>
        </p:nvSpPr>
        <p:spPr>
          <a:xfrm>
            <a:off x="6319892" y="4245054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142" y="4303037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97727" y="43273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250"/>
              </a:lnSpc>
            </a:pPr>
            <a:r>
              <a:rPr lang="en-GB" altLang="zh-CN" sz="2400" b="1" i="0">
                <a:solidFill>
                  <a:srgbClr val="242424"/>
                </a:solidFill>
                <a:effectLst/>
                <a:latin typeface="sohne"/>
              </a:rPr>
              <a:t>AI</a:t>
            </a:r>
            <a:r>
              <a:rPr lang="zh-CN" altLang="en-US" sz="2400" b="1" i="0">
                <a:solidFill>
                  <a:srgbClr val="242424"/>
                </a:solidFill>
                <a:effectLst/>
                <a:latin typeface="sohne"/>
              </a:rPr>
              <a:t>驅動的生成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D68DC2F-43FE-F1FE-48EA-B03794B02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347" y="4783455"/>
            <a:ext cx="8329054" cy="344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The AGI Revolution: How Close Are We to Achieving Human-Level AI?">
            <a:extLst>
              <a:ext uri="{FF2B5EF4-FFF2-40B4-BE49-F238E27FC236}">
                <a16:creationId xmlns:a16="http://schemas.microsoft.com/office/drawing/2014/main" id="{307B6271-F574-C277-C241-77500EBC3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19376"/>
            <a:ext cx="56553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AI推动第四次工业革命</a:t>
            </a:r>
            <a:endParaRPr lang="en-US" sz="4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C51A76-818F-275B-A967-16B5ED6B5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52" y="1545312"/>
            <a:ext cx="13754695" cy="624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38495" y="7525583"/>
            <a:ext cx="621851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生成式AI的产业影响波次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653" y="3154182"/>
            <a:ext cx="2137529" cy="135719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003" y="3789976"/>
            <a:ext cx="336590" cy="4207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23497" y="3393498"/>
            <a:ext cx="30961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第一波：数字化领先行业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123497" y="3889036"/>
            <a:ext cx="406836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互联网、高科技、金融服务、专业服务</a:t>
            </a:r>
            <a:endParaRPr lang="en-US" sz="1850" dirty="0"/>
          </a:p>
        </p:txBody>
      </p:sp>
      <p:sp>
        <p:nvSpPr>
          <p:cNvPr id="7" name="Shape 3"/>
          <p:cNvSpPr/>
          <p:nvPr/>
        </p:nvSpPr>
        <p:spPr>
          <a:xfrm>
            <a:off x="4943951" y="4526020"/>
            <a:ext cx="8527971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829" y="4571145"/>
            <a:ext cx="4275058" cy="1357193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003" y="5039299"/>
            <a:ext cx="336590" cy="42076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192202" y="48104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第二波：服务型行业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192202" y="5305999"/>
            <a:ext cx="3111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教育、医疗、零售、文娱传媒</a:t>
            </a:r>
            <a:endParaRPr lang="en-US" sz="1850" dirty="0"/>
          </a:p>
        </p:txBody>
      </p:sp>
      <p:sp>
        <p:nvSpPr>
          <p:cNvPr id="12" name="Shape 6"/>
          <p:cNvSpPr/>
          <p:nvPr/>
        </p:nvSpPr>
        <p:spPr>
          <a:xfrm>
            <a:off x="6012656" y="5942983"/>
            <a:ext cx="7459266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4" y="5988108"/>
            <a:ext cx="6412587" cy="135719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7122" y="6456262"/>
            <a:ext cx="336590" cy="42076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261027" y="6227424"/>
            <a:ext cx="281463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第三波：实体经济基础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261027" y="6722962"/>
            <a:ext cx="281463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农业、制造、建筑、能源</a:t>
            </a:r>
            <a:endParaRPr lang="en-US" sz="1850" dirty="0"/>
          </a:p>
        </p:txBody>
      </p:sp>
      <p:pic>
        <p:nvPicPr>
          <p:cNvPr id="18" name="图片 17" descr="图形用户界面, 文本, 电子邮件&#10;&#10;AI 生成的内容可能不正确。">
            <a:extLst>
              <a:ext uri="{FF2B5EF4-FFF2-40B4-BE49-F238E27FC236}">
                <a16:creationId xmlns:a16="http://schemas.microsoft.com/office/drawing/2014/main" id="{9A681356-D38B-BA73-099D-4406DD8287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6815" y="0"/>
            <a:ext cx="7463585" cy="3302726"/>
          </a:xfrm>
          <a:prstGeom prst="rect">
            <a:avLst/>
          </a:prstGeom>
        </p:spPr>
      </p:pic>
      <p:pic>
        <p:nvPicPr>
          <p:cNvPr id="19" name="图片 18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16861A6E-7994-B8E7-97AD-8D97122A6B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597" y="-1278"/>
            <a:ext cx="7149941" cy="311511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E960851-EA52-43C9-B8DF-175D158985DD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554480" y="0"/>
            <a:ext cx="11521439" cy="822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Ins="355600" rtlCol="0" anchor="ctr">
            <a:noAutofit/>
          </a:bodyPr>
          <a:lstStyle/>
          <a:p>
            <a:pPr algn="ctr"/>
            <a:r>
              <a:rPr lang="zh-CN" altLang="en-US" sz="20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/>
            <a:endParaRPr lang="zh-CN" altLang="en-US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en-US" altLang="zh-CN" sz="160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https://www.bilibili.com/video/BV15w4m1Y7PG/?spm_id_from=333.337.search-card.all.click&amp;vd_source=5431d634c0425af0db3a0222bec3a7bf</a:t>
            </a: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zh-CN" altLang="en-US" sz="110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  <p:extLst>
      <p:ext uri="{BB962C8B-B14F-4D97-AF65-F5344CB8AC3E}">
        <p14:creationId xmlns:p14="http://schemas.microsoft.com/office/powerpoint/2010/main" val="2865297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20677C-D4E0-481C-9BFB-D3629D466855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2349611" y="0"/>
            <a:ext cx="11521439" cy="822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Ins="355600" rtlCol="0" anchor="ctr">
            <a:noAutofit/>
          </a:bodyPr>
          <a:lstStyle/>
          <a:p>
            <a:pPr algn="ctr"/>
            <a:r>
              <a:rPr lang="zh-CN" altLang="en-US" sz="20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/>
            <a:endParaRPr lang="zh-CN" altLang="en-US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en-US" altLang="zh-CN" sz="160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https://www.bilibili.com/video/BV14G411z76p/?spm_id_from=333.337.search-card.all.click&amp;vd_source=5431d634c0425af0db3a0222bec3a7bf</a:t>
            </a: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zh-CN" altLang="en-US" sz="110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DB161-7CE8-4829-BC04-BBC5015B0011}"/>
              </a:ext>
            </a:extLst>
          </p:cNvPr>
          <p:cNvSpPr txBox="1"/>
          <p:nvPr/>
        </p:nvSpPr>
        <p:spPr>
          <a:xfrm>
            <a:off x="89452" y="3369365"/>
            <a:ext cx="20872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创新创业门槛降低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i="0" dirty="0">
                <a:solidFill>
                  <a:srgbClr val="404040"/>
                </a:solidFill>
                <a:effectLst/>
                <a:latin typeface="DeepSeek-CJK-patch"/>
              </a:rPr>
              <a:t>与其挤成熟赛道，不如开辟新赛道</a:t>
            </a:r>
            <a:endParaRPr lang="zh-CN" altLang="en-US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3709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99466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就业市场的双面性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52969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挑战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588823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传统岗位消失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635496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技能快速贬值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682168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收入不平等扩大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52969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机遇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588823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高薪AI岗位涌现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635496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工作效率大幅提升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682168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创新创业门槛降低</a:t>
            </a:r>
            <a:endParaRPr lang="en-US" sz="1850" dirty="0"/>
          </a:p>
        </p:txBody>
      </p:sp>
      <p:pic>
        <p:nvPicPr>
          <p:cNvPr id="16386" name="Picture 2" descr="The Impact of Artificial Intelligence on the Job Market - NetroBytes">
            <a:extLst>
              <a:ext uri="{FF2B5EF4-FFF2-40B4-BE49-F238E27FC236}">
                <a16:creationId xmlns:a16="http://schemas.microsoft.com/office/drawing/2014/main" id="{7013A28A-3FCE-553C-E7EC-E504ED7A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195" y="12677"/>
            <a:ext cx="8717205" cy="429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劳动力市场的重塑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30435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岗位淘汰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53913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重复性工作逐渐消失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516" y="3183969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30435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职能转变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53913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现有工作内容深度调整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4388" y="3569732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新岗创造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AI训练师等新职业兴起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8625" y="5780603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72972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技能升级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终身学习成为必需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7753" y="5394841"/>
            <a:ext cx="358140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 descr="图表&#10;&#10;AI 生成的内容可能不正确。">
            <a:extLst>
              <a:ext uri="{FF2B5EF4-FFF2-40B4-BE49-F238E27FC236}">
                <a16:creationId xmlns:a16="http://schemas.microsoft.com/office/drawing/2014/main" id="{F0BDC1DA-EAB1-8DF2-1321-25A7F318E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554" y="772160"/>
            <a:ext cx="9831291" cy="668527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50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 descr="图表, 条形图&#10;&#10;AI 生成的内容可能不正确。">
            <a:extLst>
              <a:ext uri="{FF2B5EF4-FFF2-40B4-BE49-F238E27FC236}">
                <a16:creationId xmlns:a16="http://schemas.microsoft.com/office/drawing/2014/main" id="{6665FA6E-4CF4-B017-EA7A-6370E64CB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372" y="-17678"/>
            <a:ext cx="8099656" cy="8264956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04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 descr="图表, 条形图&#10;&#10;AI 生成的内容可能不正确。">
            <a:extLst>
              <a:ext uri="{FF2B5EF4-FFF2-40B4-BE49-F238E27FC236}">
                <a16:creationId xmlns:a16="http://schemas.microsoft.com/office/drawing/2014/main" id="{EF5C2F86-EF5A-E5C4-E96A-339DBBD8C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179" y="772160"/>
            <a:ext cx="9724041" cy="668527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84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3157564" y="2829"/>
            <a:ext cx="2251984" cy="2119211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284635" y="7240399"/>
            <a:ext cx="774442" cy="77444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12123" y="6865329"/>
            <a:ext cx="2714358" cy="1364269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 descr="图表, 条形图&#10;&#10;AI 生成的内容可能不正确。">
            <a:extLst>
              <a:ext uri="{FF2B5EF4-FFF2-40B4-BE49-F238E27FC236}">
                <a16:creationId xmlns:a16="http://schemas.microsoft.com/office/drawing/2014/main" id="{623F28B2-2195-C122-F9BC-FD0E71C50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435" y="772160"/>
            <a:ext cx="11991529" cy="66852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2685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3157564" y="2829"/>
            <a:ext cx="2251984" cy="2119211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284635" y="7240399"/>
            <a:ext cx="774442" cy="77444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12123" y="6865329"/>
            <a:ext cx="2714358" cy="1364269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 descr="图表, 直方图&#10;&#10;AI 生成的内容可能不正确。">
            <a:extLst>
              <a:ext uri="{FF2B5EF4-FFF2-40B4-BE49-F238E27FC236}">
                <a16:creationId xmlns:a16="http://schemas.microsoft.com/office/drawing/2014/main" id="{936F60FE-F40E-0055-0511-7DEBDE646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33" y="772160"/>
            <a:ext cx="9940933" cy="66852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5101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istory of innovation timeline">
            <a:extLst>
              <a:ext uri="{FF2B5EF4-FFF2-40B4-BE49-F238E27FC236}">
                <a16:creationId xmlns:a16="http://schemas.microsoft.com/office/drawing/2014/main" id="{0AEC2DAE-CA6F-E3D3-7F92-741B57148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1" y="144018"/>
            <a:ext cx="14200971" cy="79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364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7A0C7E-1B80-4A66-B1DA-E1C885735B8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463040" y="635000"/>
            <a:ext cx="11704320" cy="257175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你认为未来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9E4BB3-95D0-4BC0-8300-3F8275ECCDD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26080" y="3343275"/>
            <a:ext cx="10241280" cy="771525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新创造出的工作岗位数量会超过消失的工作岗位数量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FD5E23-0FB3-4845-A93D-7E1D7919453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26080" y="4371975"/>
            <a:ext cx="10241280" cy="771525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新创造出的工作岗位数量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不会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再超过消失的工作岗位数量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F5FA2B-FA31-470E-B876-C20865F88D8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926080" y="5400675"/>
            <a:ext cx="10241280" cy="771525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不要投我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40B78A-E0C9-4396-BE8E-DE5D4EEA799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926080" y="6429375"/>
            <a:ext cx="10241280" cy="771525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钝角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C33367-44BA-45B1-AF0B-B7F90C103C92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885950" y="3420428"/>
            <a:ext cx="617220" cy="61722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C15307-56D8-4B54-95FD-B8480338A711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885950" y="4449128"/>
            <a:ext cx="617220" cy="61722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FACD4A-495E-40EB-8C7D-794571A0F0A0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885950" y="5477828"/>
            <a:ext cx="617220" cy="61722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7218E1-DCC3-4EB1-8999-AD3B2D3FE30D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885950" y="6506528"/>
            <a:ext cx="617220" cy="617219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C6BF06-C21A-4ECA-9451-C45A3645886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698479" y="7458075"/>
            <a:ext cx="1851660" cy="493776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92A827-635F-4094-B972-2EE44AA7C6AA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4630400" cy="635000"/>
            <a:chOff x="0" y="0"/>
            <a:chExt cx="146304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C4D71141-9D6C-4ABD-9C70-42E647455A3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46304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F222E3D9-9B67-4C15-8144-215E08BC9FF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3CC0AD41-9A0A-4D3A-AB2E-C559EC6DD53B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投票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69B76876-6647-4F6A-90B7-CA4C14701A51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957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最多可选</a:t>
              </a:r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项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86CAAC7-ED0B-4E16-8D9D-7E4AD19462F9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30810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3611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44886"/>
          </a:xfrm>
          <a:prstGeom prst="rect">
            <a:avLst/>
          </a:prstGeom>
        </p:spPr>
      </p:pic>
      <p:pic>
        <p:nvPicPr>
          <p:cNvPr id="17" name="图片 16" descr="图表&#10;&#10;AI 生成的内容可能不正确。">
            <a:extLst>
              <a:ext uri="{FF2B5EF4-FFF2-40B4-BE49-F238E27FC236}">
                <a16:creationId xmlns:a16="http://schemas.microsoft.com/office/drawing/2014/main" id="{73369388-9596-62C2-045B-351F269D3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293" y="-1"/>
            <a:ext cx="8168836" cy="822972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384E0B-E8C7-44D9-8574-57D0E9A9D878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2090056" y="0"/>
            <a:ext cx="11516613" cy="82261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Ins="355600" rtlCol="0" anchor="ctr">
            <a:noAutofit/>
          </a:bodyPr>
          <a:lstStyle/>
          <a:p>
            <a:pPr algn="ctr"/>
            <a:r>
              <a:rPr lang="zh-CN" altLang="en-US" sz="20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/>
            <a:endParaRPr lang="zh-CN" altLang="en-US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en-US" altLang="zh-CN" sz="160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https://www.bilibili.com/video/BV1CvdLY8Exb/?spm_id_from=333.337.search-card.all.click&amp;vd_source=5431d634c0425af0db3a0222bec3a7bf</a:t>
            </a: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zh-CN" altLang="en-US" sz="110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F5972-CDA9-429B-A152-B376609ABFBC}"/>
              </a:ext>
            </a:extLst>
          </p:cNvPr>
          <p:cNvSpPr txBox="1"/>
          <p:nvPr/>
        </p:nvSpPr>
        <p:spPr>
          <a:xfrm>
            <a:off x="188843" y="3051313"/>
            <a:ext cx="1669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机器人发展也在加速</a:t>
            </a:r>
          </a:p>
        </p:txBody>
      </p:sp>
    </p:spTree>
    <p:extLst>
      <p:ext uri="{BB962C8B-B14F-4D97-AF65-F5344CB8AC3E}">
        <p14:creationId xmlns:p14="http://schemas.microsoft.com/office/powerpoint/2010/main" val="4046902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7B69A7-134A-4253-8C08-C92A8073953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463040" y="635000"/>
            <a:ext cx="11704320" cy="257175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你觉得随着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AI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和机器人的发展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0FB17-40AB-4361-ABE4-BAABC665653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26080" y="3343275"/>
            <a:ext cx="10241280" cy="771525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复杂的体力劳动还是很保险的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F0A30-21B1-4F5C-AD26-82B8112C8B5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26080" y="4371975"/>
            <a:ext cx="10241280" cy="771525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复杂的体力劳动也会被机器人取代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62DEDA-3679-41B9-9CE0-C5270794D282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885950" y="3420428"/>
            <a:ext cx="617220" cy="61722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036805-7086-4B70-ABAA-A26F22CB2FC8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885950" y="4449128"/>
            <a:ext cx="617220" cy="61722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4F58B4-21D4-43F2-BEDF-2C2AECA76D6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698479" y="7458075"/>
            <a:ext cx="1851660" cy="493776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E4DFD7-F04B-412F-8B83-DB11DAA59D17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14630400" cy="635000"/>
            <a:chOff x="0" y="0"/>
            <a:chExt cx="146304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93D5CE74-A925-481A-956C-CEF942E1CDDC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46304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3E673161-0DDD-4DF3-8182-1AA96FCFA71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5DBF04E8-F332-465B-9577-BD3CA0B9CAA9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投票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4BF584EC-4755-4F09-8AFB-B489C7DFF61A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1957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最多可选</a:t>
              </a:r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项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C26713B-917D-4165-8764-93161C394F41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30810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419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 descr="图表, 条形图&#10;&#10;AI 生成的内容可能不正确。">
            <a:extLst>
              <a:ext uri="{FF2B5EF4-FFF2-40B4-BE49-F238E27FC236}">
                <a16:creationId xmlns:a16="http://schemas.microsoft.com/office/drawing/2014/main" id="{10C333BF-2AFE-AC90-39A6-24B6635D8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868" y="772160"/>
            <a:ext cx="7958663" cy="668527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122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34754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未来职场生存指南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410539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1376124" y="24105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培养AI协作能力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76124" y="2906078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学会与AI工具高效协作，提升工作产出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196697" y="3528417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1735098" y="35284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发展不可替代技能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35098" y="4023955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创造力、批判性思维、情感智能、复杂问题解决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555790" y="4646295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2094190" y="46462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适应持续学习模式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094190" y="5141833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建立终身学习习惯，持续更新技能组合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914882" y="5764173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2453283" y="57641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拥抱变化心态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453283" y="6259711"/>
            <a:ext cx="58529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视变革为机会，保持开放与适应性</a:t>
            </a:r>
            <a:endParaRPr lang="en-US" sz="1850" dirty="0"/>
          </a:p>
        </p:txBody>
      </p:sp>
      <p:pic>
        <p:nvPicPr>
          <p:cNvPr id="17410" name="Picture 2" descr="1930 年经济大萧条时代，一个在街头求职的人，写到：我熟知3 种职业技能、我精通3 种语言、我奋斗了3 年、我有...">
            <a:extLst>
              <a:ext uri="{FF2B5EF4-FFF2-40B4-BE49-F238E27FC236}">
                <a16:creationId xmlns:a16="http://schemas.microsoft.com/office/drawing/2014/main" id="{19D6ACFA-EF6C-5356-B8DC-DBD005871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487" y="0"/>
            <a:ext cx="5776913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表&#10;&#10;AI 生成的内容可能不正确。">
            <a:extLst>
              <a:ext uri="{FF2B5EF4-FFF2-40B4-BE49-F238E27FC236}">
                <a16:creationId xmlns:a16="http://schemas.microsoft.com/office/drawing/2014/main" id="{1D090DFF-CDB3-79FF-74AD-BE516B8AB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477" y="15853"/>
            <a:ext cx="9423446" cy="821374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3157564" y="2829"/>
            <a:ext cx="2251984" cy="2119211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284635" y="7240399"/>
            <a:ext cx="774442" cy="77444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12123" y="6865329"/>
            <a:ext cx="2714358" cy="1364269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 descr="图表, 条形图&#10;&#10;AI 生成的内容可能不正确。">
            <a:extLst>
              <a:ext uri="{FF2B5EF4-FFF2-40B4-BE49-F238E27FC236}">
                <a16:creationId xmlns:a16="http://schemas.microsoft.com/office/drawing/2014/main" id="{71D60734-F1A4-6D61-E285-53BDF2EC8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497" y="54366"/>
            <a:ext cx="8398661" cy="81047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9434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6021B369-BDA5-507A-8B3A-B496B523F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956" y="302087"/>
            <a:ext cx="9259363" cy="7731569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26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0CFB124C-4B0C-4A81-8633-17257B151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58407" y="683812"/>
            <a:ext cx="10113585" cy="6779978"/>
          </a:xfrm>
          <a:prstGeom prst="rect">
            <a:avLst/>
          </a:prstGeom>
          <a:ln>
            <a:noFill/>
          </a:ln>
          <a:effectLst>
            <a:outerShdw blurRad="317500" dist="3175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图片 3" descr="图表, 条形图&#10;&#10;AI 生成的内容可能不正确。">
            <a:extLst>
              <a:ext uri="{FF2B5EF4-FFF2-40B4-BE49-F238E27FC236}">
                <a16:creationId xmlns:a16="http://schemas.microsoft.com/office/drawing/2014/main" id="{AF5827F0-F0F1-D932-AFD3-B796E5BC0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407" y="1"/>
            <a:ext cx="10043096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48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B3334053-0434-D3D3-D830-D6E338E5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925" y="0"/>
            <a:ext cx="1075055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3869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4345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未来工作必备能力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06924" y="2006441"/>
            <a:ext cx="30480" cy="5279588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1345704" y="2260402"/>
            <a:ext cx="718066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3"/>
          <p:cNvSpPr/>
          <p:nvPr/>
        </p:nvSpPr>
        <p:spPr>
          <a:xfrm>
            <a:off x="837664" y="200644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15" y="2064425"/>
            <a:ext cx="337899" cy="42243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303859" y="20887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复杂问题解决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303859" y="2584252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面对非结构化挑战的能力</a:t>
            </a:r>
            <a:endParaRPr lang="en-US" sz="1850" dirty="0"/>
          </a:p>
        </p:txBody>
      </p:sp>
      <p:sp>
        <p:nvSpPr>
          <p:cNvPr id="10" name="Shape 6"/>
          <p:cNvSpPr/>
          <p:nvPr/>
        </p:nvSpPr>
        <p:spPr>
          <a:xfrm>
            <a:off x="1345704" y="3699986"/>
            <a:ext cx="718066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7"/>
          <p:cNvSpPr/>
          <p:nvPr/>
        </p:nvSpPr>
        <p:spPr>
          <a:xfrm>
            <a:off x="837664" y="344602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15" y="3504009"/>
            <a:ext cx="337899" cy="4224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303859" y="35282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情商与人际互动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2303859" y="4023836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理解他人情绪并有效互动</a:t>
            </a:r>
            <a:endParaRPr lang="en-US" sz="1850" dirty="0"/>
          </a:p>
        </p:txBody>
      </p:sp>
      <p:sp>
        <p:nvSpPr>
          <p:cNvPr id="15" name="Shape 10"/>
          <p:cNvSpPr/>
          <p:nvPr/>
        </p:nvSpPr>
        <p:spPr>
          <a:xfrm>
            <a:off x="1345704" y="5139571"/>
            <a:ext cx="718066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1"/>
          <p:cNvSpPr/>
          <p:nvPr/>
        </p:nvSpPr>
        <p:spPr>
          <a:xfrm>
            <a:off x="837664" y="488561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15" y="4943594"/>
            <a:ext cx="337899" cy="42243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303859" y="4967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人机协作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2303859" y="5463421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与AI系统高效配合</a:t>
            </a:r>
            <a:endParaRPr lang="en-US" sz="1850" dirty="0"/>
          </a:p>
        </p:txBody>
      </p:sp>
      <p:sp>
        <p:nvSpPr>
          <p:cNvPr id="20" name="Shape 14"/>
          <p:cNvSpPr/>
          <p:nvPr/>
        </p:nvSpPr>
        <p:spPr>
          <a:xfrm>
            <a:off x="1345704" y="6579156"/>
            <a:ext cx="718066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5"/>
          <p:cNvSpPr/>
          <p:nvPr/>
        </p:nvSpPr>
        <p:spPr>
          <a:xfrm>
            <a:off x="837664" y="632519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915" y="6383179"/>
            <a:ext cx="337899" cy="422434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303859" y="64074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系统思考</a:t>
            </a:r>
            <a:endParaRPr lang="en-US" sz="2200" dirty="0"/>
          </a:p>
        </p:txBody>
      </p:sp>
      <p:sp>
        <p:nvSpPr>
          <p:cNvPr id="24" name="Text 17"/>
          <p:cNvSpPr/>
          <p:nvPr/>
        </p:nvSpPr>
        <p:spPr>
          <a:xfrm>
            <a:off x="2303859" y="6903006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理解复杂系统间的联系</a:t>
            </a:r>
            <a:endParaRPr lang="en-US" sz="185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59368"/>
            <a:ext cx="5350788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AI时代的"淘汰"法则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837724" y="1669256"/>
            <a:ext cx="7468553" cy="1304687"/>
          </a:xfrm>
          <a:prstGeom prst="roundRect">
            <a:avLst>
              <a:gd name="adj" fmla="val 732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1072753" y="1904286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拒绝学习新技术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72753" y="2375059"/>
            <a:ext cx="6998494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固守过时技能，抵制变革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7724" y="3201353"/>
            <a:ext cx="7468553" cy="1304687"/>
          </a:xfrm>
          <a:prstGeom prst="roundRect">
            <a:avLst>
              <a:gd name="adj" fmla="val 732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1072753" y="3436382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依赖单一技能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72753" y="3907155"/>
            <a:ext cx="6998494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缺乏多元能力储备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37724" y="4733449"/>
            <a:ext cx="7468553" cy="1304687"/>
          </a:xfrm>
          <a:prstGeom prst="roundRect">
            <a:avLst>
              <a:gd name="adj" fmla="val 732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1072753" y="4968478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忽视人际网络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72753" y="5439251"/>
            <a:ext cx="6998494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忽略社交资本的重要性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37724" y="6265545"/>
            <a:ext cx="7468553" cy="1304687"/>
          </a:xfrm>
          <a:prstGeom prst="roundRect">
            <a:avLst>
              <a:gd name="adj" fmla="val 732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1072753" y="6500574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缺乏自我驱动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72753" y="6971348"/>
            <a:ext cx="6998494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被动等待指令，不主动成长</a:t>
            </a:r>
            <a:endParaRPr lang="en-US" sz="175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形用户界面, 网站&#10;&#10;AI 生成的内容可能不正确。">
            <a:extLst>
              <a:ext uri="{FF2B5EF4-FFF2-40B4-BE49-F238E27FC236}">
                <a16:creationId xmlns:a16="http://schemas.microsoft.com/office/drawing/2014/main" id="{DB2F0F81-6098-3FF7-C3BD-C1122BD68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701" y="0"/>
            <a:ext cx="988899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0FCBE1-D9BE-490B-BEEC-7A98062A12EF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2090056" y="0"/>
            <a:ext cx="11521439" cy="822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Ins="355600" rtlCol="0" anchor="ctr">
            <a:noAutofit/>
          </a:bodyPr>
          <a:lstStyle/>
          <a:p>
            <a:pPr algn="ctr"/>
            <a:r>
              <a:rPr lang="zh-CN" altLang="en-US" sz="20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/>
            <a:endParaRPr lang="zh-CN" altLang="en-US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en-US" altLang="zh-CN" sz="160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https://www.bilibili.com/video/BV1rx411y774/?spm_id_from=333.337.search-card.all.click&amp;vd_source=5431d634c0425af0db3a0222bec3a7bf</a:t>
            </a: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zh-CN" altLang="en-US" sz="110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661B10-C48F-457A-B263-F629A7F3BAF3}"/>
              </a:ext>
            </a:extLst>
          </p:cNvPr>
          <p:cNvSpPr txBox="1"/>
          <p:nvPr/>
        </p:nvSpPr>
        <p:spPr>
          <a:xfrm>
            <a:off x="178904" y="3031435"/>
            <a:ext cx="155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未来简史</a:t>
            </a:r>
            <a:r>
              <a:rPr lang="en-US" altLang="zh-CN" dirty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7631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BCC2CE-6F5B-4CCF-82B7-3722042C9F86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2090056" y="0"/>
            <a:ext cx="11521439" cy="822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Ins="355600" rtlCol="0" anchor="ctr">
            <a:noAutofit/>
          </a:bodyPr>
          <a:lstStyle/>
          <a:p>
            <a:pPr algn="ctr"/>
            <a:r>
              <a:rPr lang="zh-CN" altLang="en-US" sz="2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/>
            <a:endParaRPr lang="zh-CN" altLang="en-US" sz="1600" dirty="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en-US" altLang="zh-CN" sz="1600" dirty="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https://www.bilibili.com/video/BV1Jr421F7k2/?spm_id_from=333.337.search-card.all.click&amp;vd_source=5431d634c0425af0db3a0222bec3a7bf</a:t>
            </a:r>
          </a:p>
          <a:p>
            <a:pPr algn="just"/>
            <a:endParaRPr lang="en-US" altLang="zh-CN" sz="1600" dirty="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 dirty="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 dirty="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 dirty="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zh-CN" altLang="en-US" sz="1100" dirty="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84D77-AC4D-4DE9-AECC-372CDDBC9808}"/>
              </a:ext>
            </a:extLst>
          </p:cNvPr>
          <p:cNvSpPr txBox="1"/>
          <p:nvPr/>
        </p:nvSpPr>
        <p:spPr>
          <a:xfrm>
            <a:off x="99391" y="3369365"/>
            <a:ext cx="1818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我们往往忽略</a:t>
            </a:r>
            <a:endParaRPr lang="en-US" altLang="zh-CN" dirty="0"/>
          </a:p>
          <a:p>
            <a:r>
              <a:rPr lang="zh-CN" altLang="en-US" dirty="0"/>
              <a:t>需求的价值</a:t>
            </a:r>
          </a:p>
        </p:txBody>
      </p:sp>
    </p:spTree>
    <p:extLst>
      <p:ext uri="{BB962C8B-B14F-4D97-AF65-F5344CB8AC3E}">
        <p14:creationId xmlns:p14="http://schemas.microsoft.com/office/powerpoint/2010/main" val="3728268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8A46B1E-A446-4908-8C4C-4EF4D2167305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2090056" y="0"/>
            <a:ext cx="11521439" cy="822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Ins="355600" rtlCol="0" anchor="ctr">
            <a:noAutofit/>
          </a:bodyPr>
          <a:lstStyle/>
          <a:p>
            <a:pPr algn="ctr"/>
            <a:r>
              <a:rPr lang="zh-CN" altLang="en-US" sz="20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/>
            <a:endParaRPr lang="zh-CN" altLang="en-US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en-US" altLang="zh-CN" sz="160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https://www.bilibili.com/video/BV1nZfHYSEYm/?spm_id_from=333.337.search-card.all.click&amp;vd_source=5431d634c0425af0db3a0222bec3a7bf</a:t>
            </a: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zh-CN" altLang="en-US" sz="110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038A5-56ED-4CC5-A2C4-9E735CD6842C}"/>
              </a:ext>
            </a:extLst>
          </p:cNvPr>
          <p:cNvSpPr txBox="1"/>
          <p:nvPr/>
        </p:nvSpPr>
        <p:spPr>
          <a:xfrm>
            <a:off x="99391" y="3692530"/>
            <a:ext cx="1818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我们往往忽略</a:t>
            </a:r>
            <a:endParaRPr lang="en-US" altLang="zh-CN" dirty="0"/>
          </a:p>
          <a:p>
            <a:r>
              <a:rPr lang="zh-CN" altLang="en-US" dirty="0"/>
              <a:t>需求的价值</a:t>
            </a:r>
          </a:p>
        </p:txBody>
      </p:sp>
    </p:spTree>
    <p:extLst>
      <p:ext uri="{BB962C8B-B14F-4D97-AF65-F5344CB8AC3E}">
        <p14:creationId xmlns:p14="http://schemas.microsoft.com/office/powerpoint/2010/main" val="28387158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日程表&#10;&#10;AI 生成的内容可能不正确。">
            <a:extLst>
              <a:ext uri="{FF2B5EF4-FFF2-40B4-BE49-F238E27FC236}">
                <a16:creationId xmlns:a16="http://schemas.microsoft.com/office/drawing/2014/main" id="{40F32156-9896-67B3-9B2A-72CD4689C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4" y="426674"/>
            <a:ext cx="14582326" cy="692886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C6C0C7-304C-4EDD-8C09-3163DD19C30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463040" y="635000"/>
            <a:ext cx="11704320" cy="257175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你觉得自己哪个技能最需要提高？</a:t>
            </a:r>
            <a:endParaRPr lang="en-US" altLang="zh-CN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90127-6626-4F1A-94B4-BE4474A370C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26080" y="3343275"/>
            <a:ext cx="10241280" cy="771525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基础认知能力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7BF3C3-B62B-4E3B-9E66-15CE643B572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26080" y="4029075"/>
            <a:ext cx="10241280" cy="771525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技术应用能力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A919D-A2D5-496A-9B13-F06CEB1B3BD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926080" y="4714875"/>
            <a:ext cx="10241280" cy="771525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问题解决能力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45FB8C-C5DA-4F84-B79E-3F3BF8E2B2B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926080" y="5400675"/>
            <a:ext cx="10241280" cy="771525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社交协作能力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BC51F5-F509-4122-9E9A-76503F56DE96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885950" y="3420428"/>
            <a:ext cx="617220" cy="61722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BE982B7-EE8A-419C-B43E-A3ACA00EE9BE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885950" y="4106228"/>
            <a:ext cx="617220" cy="61722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53A71F6-C13D-40B6-9291-C359BFFFD760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885950" y="4792028"/>
            <a:ext cx="617220" cy="61722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608BFC-75CE-4D42-8E1B-D6768B51BD20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885950" y="5477828"/>
            <a:ext cx="617220" cy="617219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4CEDEC-9018-4AFE-99FD-508E04E82E4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698479" y="7458075"/>
            <a:ext cx="1851660" cy="493776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D75312-1CF7-4435-BCB6-8C0D64450A39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2926080" y="6086475"/>
            <a:ext cx="10241280" cy="771525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态度情感类能力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32EF8F-3860-48F6-931A-22E3078DC035}"/>
              </a:ext>
            </a:extLst>
          </p:cNvPr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1885950" y="6163628"/>
            <a:ext cx="617220" cy="61722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ABB6A4-1870-44CC-A9F2-9CEDD50D793D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2926080" y="6772275"/>
            <a:ext cx="10241280" cy="771525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批判性思维和创新能力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1CC723-DB09-4528-A906-D548E4E9D5DC}"/>
              </a:ext>
            </a:extLst>
          </p:cNvPr>
          <p:cNvSpPr>
            <a:spLocks noChangeAspect="1"/>
          </p:cNvSpPr>
          <p:nvPr>
            <p:custDataLst>
              <p:tags r:id="rId15"/>
            </p:custDataLst>
          </p:nvPr>
        </p:nvSpPr>
        <p:spPr>
          <a:xfrm>
            <a:off x="1885950" y="6849428"/>
            <a:ext cx="617220" cy="617219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66004E1-8809-46B8-8A6C-23E1BBA9A267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0" y="0"/>
            <a:ext cx="14630400" cy="635000"/>
            <a:chOff x="0" y="0"/>
            <a:chExt cx="146304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8B7678C9-21FE-40C1-A5F6-5D0E2BA758FE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0" y="0"/>
              <a:ext cx="146304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4C51E0DE-39EE-4335-99BE-77AE27CFE0E7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512CA3E9-2A89-4F03-B832-5E0AF8233960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投票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7CC69EB9-7B7A-4988-8858-17E2D8472CEB}"/>
                </a:ext>
              </a:extLst>
            </p:cNvPr>
            <p:cNvSpPr txBox="1"/>
            <p:nvPr>
              <p:custDataLst>
                <p:tags r:id="rId21"/>
              </p:custDataLst>
            </p:nvPr>
          </p:nvSpPr>
          <p:spPr>
            <a:xfrm>
              <a:off x="11957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最多可选</a:t>
              </a:r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项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52633E3-44D0-48EF-B751-A296336B0D04}"/>
              </a:ext>
            </a:extLst>
          </p:cNvPr>
          <p:cNvPicPr>
            <a:picLocks/>
          </p:cNvPicPr>
          <p:nvPr>
            <p:custDataLst>
              <p:tags r:id="rId17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30810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39250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7" name="Rectangle 514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9" name="Rectangle 514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4" y="576072"/>
            <a:ext cx="13485571" cy="707745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比尔盖茨与乔布斯恩怨情仇- 职场库">
            <a:extLst>
              <a:ext uri="{FF2B5EF4-FFF2-40B4-BE49-F238E27FC236}">
                <a16:creationId xmlns:a16="http://schemas.microsoft.com/office/drawing/2014/main" id="{940FC4AF-5E7B-D491-B363-2EC94150F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160" y="2168990"/>
            <a:ext cx="6353659" cy="38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51" name="Straight Connector 515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95949" y="1371600"/>
            <a:ext cx="0" cy="54864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牛马耕地表情包 - 抖音">
            <a:extLst>
              <a:ext uri="{FF2B5EF4-FFF2-40B4-BE49-F238E27FC236}">
                <a16:creationId xmlns:a16="http://schemas.microsoft.com/office/drawing/2014/main" id="{2FA8C0D5-3B91-B96A-167C-E01326B32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4429" y="772160"/>
            <a:ext cx="5013959" cy="668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0929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 descr="图片包含 日程表&#10;&#10;AI 生成的内容可能不正确。">
            <a:extLst>
              <a:ext uri="{FF2B5EF4-FFF2-40B4-BE49-F238E27FC236}">
                <a16:creationId xmlns:a16="http://schemas.microsoft.com/office/drawing/2014/main" id="{A86F2263-BA91-2F14-3635-56FB302EF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1006856"/>
            <a:ext cx="13086079" cy="6215886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0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92732" y="5416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AI发展的三次浪潮</a:t>
            </a:r>
            <a:endParaRPr lang="en-US" sz="4400" dirty="0"/>
          </a:p>
        </p:txBody>
      </p:sp>
      <p:pic>
        <p:nvPicPr>
          <p:cNvPr id="3076" name="Picture 4" descr="Mental Construction Terminology - Mental Construction">
            <a:extLst>
              <a:ext uri="{FF2B5EF4-FFF2-40B4-BE49-F238E27FC236}">
                <a16:creationId xmlns:a16="http://schemas.microsoft.com/office/drawing/2014/main" id="{F83AECF1-2ACE-30C8-FDC7-D791CCF7F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842" y="5269484"/>
            <a:ext cx="11442700" cy="322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I发展历史- 西伯利亚的狼- 博客园">
            <a:extLst>
              <a:ext uri="{FF2B5EF4-FFF2-40B4-BE49-F238E27FC236}">
                <a16:creationId xmlns:a16="http://schemas.microsoft.com/office/drawing/2014/main" id="{202C3D58-26CC-4818-6CA5-56EE057DD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488" y="1521942"/>
            <a:ext cx="9278112" cy="518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7E5E42-5319-48B3-9F36-35F18685BAA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06500" y="2127623"/>
            <a:ext cx="11704320" cy="257175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你未来打算做什么工作？你觉得该工作在不久的将来被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AI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取代的可能性大吗？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C82C27-C745-454A-AB98-8EDD3D51337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698479" y="7458075"/>
            <a:ext cx="1851660" cy="493776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72D56E-0526-490C-A9F6-98F5ABC98E16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4630400" cy="635000"/>
            <a:chOff x="0" y="0"/>
            <a:chExt cx="146304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8EA8C76F-22E9-41FA-8327-CF6C1105A2B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46304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A30AACF1-7113-433D-A042-6169725F8FD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BCCA3F12-F37F-4BBE-A4EF-E50B6E21D819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6FA8C3A2-8FB6-4BA1-A161-6BA061B443CB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BEE26F4-CDE0-48F0-ADB8-BF0D2AB0CC2D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30810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8978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 descr="日程表&#10;&#10;AI 生成的内容可能不正确。">
            <a:extLst>
              <a:ext uri="{FF2B5EF4-FFF2-40B4-BE49-F238E27FC236}">
                <a16:creationId xmlns:a16="http://schemas.microsoft.com/office/drawing/2014/main" id="{2825C392-B8F5-485B-BADB-E453B1B2D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777849"/>
            <a:ext cx="13086079" cy="6673899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725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2546628"/>
            <a:ext cx="732115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驾驭好人工智能这个强大工具</a:t>
            </a:r>
            <a:endParaRPr lang="en-US" sz="44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3609618"/>
            <a:ext cx="572453" cy="57245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324124" y="4421386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学习基础知识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6324124" y="4916924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了解AI原理和能力范围</a:t>
            </a:r>
            <a:endParaRPr lang="en-US" sz="18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376" y="3609618"/>
            <a:ext cx="572453" cy="57245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913376" y="4421386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实践与应用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8913376" y="4916924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在实际工作中尝试使用AI</a:t>
            </a:r>
            <a:endParaRPr lang="en-US" sz="18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2628" y="3609618"/>
            <a:ext cx="572453" cy="57245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1502628" y="4421386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持续提升</a:t>
            </a:r>
            <a:endParaRPr lang="en-US" sz="2200" dirty="0"/>
          </a:p>
        </p:txBody>
      </p:sp>
      <p:sp>
        <p:nvSpPr>
          <p:cNvPr id="14" name="Text 7"/>
          <p:cNvSpPr/>
          <p:nvPr/>
        </p:nvSpPr>
        <p:spPr>
          <a:xfrm>
            <a:off x="11502628" y="4916924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跟进技术发展，不断学习新功能</a:t>
            </a:r>
            <a:endParaRPr lang="en-US" sz="1850" dirty="0"/>
          </a:p>
        </p:txBody>
      </p:sp>
      <p:pic>
        <p:nvPicPr>
          <p:cNvPr id="18434" name="Picture 2" descr="25 Practical Examples of AI Transforming Industries | DataCamp">
            <a:extLst>
              <a:ext uri="{FF2B5EF4-FFF2-40B4-BE49-F238E27FC236}">
                <a16:creationId xmlns:a16="http://schemas.microsoft.com/office/drawing/2014/main" id="{A32F8C3F-1A8F-FAD4-76E6-E38638D13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3121"/>
            <a:ext cx="6057900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142886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人机协作的重要性</a:t>
            </a:r>
            <a:endParaRPr lang="en-US" sz="44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491859"/>
            <a:ext cx="1196816" cy="143625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879913" y="27311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人类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7879913" y="322671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创造力、判断力、情感</a:t>
            </a:r>
            <a:endParaRPr lang="en-US" sz="18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3928110"/>
            <a:ext cx="1196816" cy="143625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879913" y="41674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协作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7879913" y="4662964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优势互补、效率提升</a:t>
            </a:r>
            <a:endParaRPr lang="en-US" sz="18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5364361"/>
            <a:ext cx="1196816" cy="143625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879913" y="56036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</a:t>
            </a:r>
            <a:endParaRPr lang="en-US" sz="2200" dirty="0"/>
          </a:p>
        </p:txBody>
      </p:sp>
      <p:sp>
        <p:nvSpPr>
          <p:cNvPr id="14" name="Text 7"/>
          <p:cNvSpPr/>
          <p:nvPr/>
        </p:nvSpPr>
        <p:spPr>
          <a:xfrm>
            <a:off x="7879913" y="6099215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数据处理、模式识别、不知疲倦</a:t>
            </a:r>
            <a:endParaRPr lang="en-US" sz="1850" dirty="0"/>
          </a:p>
        </p:txBody>
      </p:sp>
      <p:pic>
        <p:nvPicPr>
          <p:cNvPr id="16" name="Picture 2" descr="25 Practical Examples of AI Transforming Industries | DataCamp">
            <a:extLst>
              <a:ext uri="{FF2B5EF4-FFF2-40B4-BE49-F238E27FC236}">
                <a16:creationId xmlns:a16="http://schemas.microsoft.com/office/drawing/2014/main" id="{869869B0-4DEF-3CF2-352E-6DB1B6139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3121"/>
            <a:ext cx="6057900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3790355"/>
            <a:ext cx="678168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人和AI写作的三种工作模式</a:t>
            </a:r>
            <a:endParaRPr lang="en-US" sz="4400" dirty="0"/>
          </a:p>
        </p:txBody>
      </p:sp>
      <p:sp>
        <p:nvSpPr>
          <p:cNvPr id="6" name="Shape 2"/>
          <p:cNvSpPr/>
          <p:nvPr/>
        </p:nvSpPr>
        <p:spPr>
          <a:xfrm>
            <a:off x="837724" y="5571411"/>
            <a:ext cx="4078962" cy="239316"/>
          </a:xfrm>
          <a:prstGeom prst="roundRect">
            <a:avLst>
              <a:gd name="adj" fmla="val 4201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Text 3"/>
          <p:cNvSpPr/>
          <p:nvPr/>
        </p:nvSpPr>
        <p:spPr>
          <a:xfrm>
            <a:off x="837724" y="61697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AI辅助模式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7724" y="6665238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人类主导创作，AI提供素材、纠错和润色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5275659" y="5212318"/>
            <a:ext cx="4078962" cy="239316"/>
          </a:xfrm>
          <a:prstGeom prst="roundRect">
            <a:avLst>
              <a:gd name="adj" fmla="val 4201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ext 6"/>
          <p:cNvSpPr/>
          <p:nvPr/>
        </p:nvSpPr>
        <p:spPr>
          <a:xfrm>
            <a:off x="5275659" y="58106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共创模式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275659" y="6306145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人类提供创意和框架，AI扩展内容，人类再精修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9713595" y="4853345"/>
            <a:ext cx="4078962" cy="239316"/>
          </a:xfrm>
          <a:prstGeom prst="roundRect">
            <a:avLst>
              <a:gd name="adj" fmla="val 4201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Text 9"/>
          <p:cNvSpPr/>
          <p:nvPr/>
        </p:nvSpPr>
        <p:spPr>
          <a:xfrm>
            <a:off x="9713595" y="54516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AI主导模式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713595" y="5947172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AI生成初稿，人类审核、修改和定制化</a:t>
            </a:r>
            <a:endParaRPr lang="en-US" sz="1850" dirty="0"/>
          </a:p>
        </p:txBody>
      </p:sp>
      <p:pic>
        <p:nvPicPr>
          <p:cNvPr id="20482" name="Picture 2" descr="To Use AI Tools Smartly, Think Like a Strategist | INSEAD Knowledge">
            <a:extLst>
              <a:ext uri="{FF2B5EF4-FFF2-40B4-BE49-F238E27FC236}">
                <a16:creationId xmlns:a16="http://schemas.microsoft.com/office/drawing/2014/main" id="{36D903AF-3409-0AA5-DBA6-327B30C55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563" y="0"/>
            <a:ext cx="8474529" cy="338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59368"/>
            <a:ext cx="5350788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AI可能的负面影响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837724" y="1669256"/>
            <a:ext cx="7468553" cy="1304687"/>
          </a:xfrm>
          <a:prstGeom prst="roundRect">
            <a:avLst>
              <a:gd name="adj" fmla="val 732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1072753" y="1904286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创造力退化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72753" y="2375059"/>
            <a:ext cx="6998494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过度依赖AI可能导致自主思考能力减弱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7724" y="3201353"/>
            <a:ext cx="7468553" cy="1304687"/>
          </a:xfrm>
          <a:prstGeom prst="roundRect">
            <a:avLst>
              <a:gd name="adj" fmla="val 732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1072753" y="3436382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信息真实性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72753" y="3907155"/>
            <a:ext cx="6998494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AI可能产生幻觉，生成错误信息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37724" y="4733449"/>
            <a:ext cx="7468553" cy="1304687"/>
          </a:xfrm>
          <a:prstGeom prst="roundRect">
            <a:avLst>
              <a:gd name="adj" fmla="val 732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1072753" y="4968478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隐私安全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72753" y="5439251"/>
            <a:ext cx="6998494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个人数据可能被不当收集和使用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37724" y="6265545"/>
            <a:ext cx="7468553" cy="1304687"/>
          </a:xfrm>
          <a:prstGeom prst="roundRect">
            <a:avLst>
              <a:gd name="adj" fmla="val 732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1072753" y="6500574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社会不公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72753" y="6971348"/>
            <a:ext cx="6998494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技术鸿沟可能加剧社会分化</a:t>
            </a:r>
            <a:endParaRPr lang="en-US" sz="175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7798"/>
            <a:ext cx="790801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创新思维：AI时代的第一个翅膀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2610564"/>
            <a:ext cx="2137529" cy="135719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988" y="3246358"/>
            <a:ext cx="336590" cy="4207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84482" y="2849880"/>
            <a:ext cx="191452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突破思维局限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84482" y="3345418"/>
            <a:ext cx="191452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跳出常规解决方案</a:t>
            </a:r>
            <a:endParaRPr lang="en-US" sz="1850" dirty="0"/>
          </a:p>
        </p:txBody>
      </p:sp>
      <p:sp>
        <p:nvSpPr>
          <p:cNvPr id="7" name="Shape 3"/>
          <p:cNvSpPr/>
          <p:nvPr/>
        </p:nvSpPr>
        <p:spPr>
          <a:xfrm>
            <a:off x="5204936" y="3982402"/>
            <a:ext cx="8527971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8814" y="4027527"/>
            <a:ext cx="4275058" cy="1357193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988" y="4495681"/>
            <a:ext cx="336590" cy="42076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53187" y="4266843"/>
            <a:ext cx="191452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勇于尝试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53187" y="4762381"/>
            <a:ext cx="191452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实验新方法和工具</a:t>
            </a:r>
            <a:endParaRPr lang="en-US" sz="1850" dirty="0"/>
          </a:p>
        </p:txBody>
      </p:sp>
      <p:sp>
        <p:nvSpPr>
          <p:cNvPr id="12" name="Shape 6"/>
          <p:cNvSpPr/>
          <p:nvPr/>
        </p:nvSpPr>
        <p:spPr>
          <a:xfrm>
            <a:off x="6273641" y="5399365"/>
            <a:ext cx="7459266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109" y="5444490"/>
            <a:ext cx="6412587" cy="135719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8107" y="5912644"/>
            <a:ext cx="336590" cy="42076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22012" y="5683806"/>
            <a:ext cx="215384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跨界连接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22012" y="6179344"/>
            <a:ext cx="21538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融合不同领域的知识</a:t>
            </a:r>
            <a:endParaRPr lang="en-US" sz="185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90243"/>
            <a:ext cx="790801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批判性思维</a:t>
            </a:r>
            <a:r>
              <a:rPr lang="zh-CN" alt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（分析思维）</a:t>
            </a: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：AI时代的第二个翅膀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762" y="3352919"/>
            <a:ext cx="7772876" cy="777287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314" y="5871329"/>
            <a:ext cx="403860" cy="504944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762" y="3352919"/>
            <a:ext cx="7772876" cy="777287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773" y="4293870"/>
            <a:ext cx="403860" cy="504944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8762" y="3352919"/>
            <a:ext cx="7772876" cy="7772876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8648" y="4293870"/>
            <a:ext cx="403860" cy="504944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8762" y="3352919"/>
            <a:ext cx="7772876" cy="7772876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6107" y="5871329"/>
            <a:ext cx="403860" cy="504944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1268492" y="3435072"/>
            <a:ext cx="210776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批判性思考</a:t>
            </a:r>
            <a:endParaRPr lang="en-US" sz="2200" dirty="0"/>
          </a:p>
        </p:txBody>
      </p:sp>
      <p:sp>
        <p:nvSpPr>
          <p:cNvPr id="12" name="Text 2"/>
          <p:cNvSpPr/>
          <p:nvPr/>
        </p:nvSpPr>
        <p:spPr>
          <a:xfrm>
            <a:off x="1268492" y="3930610"/>
            <a:ext cx="2107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质疑AI输出的合理性</a:t>
            </a:r>
            <a:endParaRPr lang="en-US" sz="1850" dirty="0"/>
          </a:p>
        </p:txBody>
      </p:sp>
      <p:sp>
        <p:nvSpPr>
          <p:cNvPr id="13" name="Text 3"/>
          <p:cNvSpPr/>
          <p:nvPr/>
        </p:nvSpPr>
        <p:spPr>
          <a:xfrm>
            <a:off x="4573905" y="2173010"/>
            <a:ext cx="215384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信息甄别</a:t>
            </a:r>
            <a:endParaRPr lang="en-US" sz="2200" dirty="0"/>
          </a:p>
        </p:txBody>
      </p:sp>
      <p:sp>
        <p:nvSpPr>
          <p:cNvPr id="14" name="Text 4"/>
          <p:cNvSpPr/>
          <p:nvPr/>
        </p:nvSpPr>
        <p:spPr>
          <a:xfrm>
            <a:off x="4573905" y="2668548"/>
            <a:ext cx="21538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分辨真实与虚构信息</a:t>
            </a:r>
            <a:endParaRPr lang="en-US" sz="1850" dirty="0"/>
          </a:p>
        </p:txBody>
      </p:sp>
      <p:sp>
        <p:nvSpPr>
          <p:cNvPr id="15" name="Text 5"/>
          <p:cNvSpPr/>
          <p:nvPr/>
        </p:nvSpPr>
        <p:spPr>
          <a:xfrm>
            <a:off x="7663101" y="2173010"/>
            <a:ext cx="263247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逻辑推理</a:t>
            </a:r>
            <a:endParaRPr lang="en-US" sz="2200" dirty="0"/>
          </a:p>
        </p:txBody>
      </p:sp>
      <p:sp>
        <p:nvSpPr>
          <p:cNvPr id="16" name="Text 6"/>
          <p:cNvSpPr/>
          <p:nvPr/>
        </p:nvSpPr>
        <p:spPr>
          <a:xfrm>
            <a:off x="7663101" y="2668548"/>
            <a:ext cx="2632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分析问题本质和因果关系</a:t>
            </a:r>
            <a:endParaRPr lang="en-US" sz="1850" dirty="0"/>
          </a:p>
        </p:txBody>
      </p:sp>
      <p:sp>
        <p:nvSpPr>
          <p:cNvPr id="17" name="Text 7"/>
          <p:cNvSpPr/>
          <p:nvPr/>
        </p:nvSpPr>
        <p:spPr>
          <a:xfrm>
            <a:off x="11134368" y="3435072"/>
            <a:ext cx="23470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目标导向</a:t>
            </a:r>
            <a:endParaRPr lang="en-US" sz="2200" dirty="0"/>
          </a:p>
        </p:txBody>
      </p:sp>
      <p:sp>
        <p:nvSpPr>
          <p:cNvPr id="18" name="Text 8"/>
          <p:cNvSpPr/>
          <p:nvPr/>
        </p:nvSpPr>
        <p:spPr>
          <a:xfrm>
            <a:off x="11134368" y="3930610"/>
            <a:ext cx="23470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明确需求，引导AI产出</a:t>
            </a:r>
            <a:endParaRPr lang="en-US" sz="185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6633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批判性思维缺失现状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106924" y="2726293"/>
            <a:ext cx="30480" cy="3840004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345704" y="2980253"/>
            <a:ext cx="718066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hape 3"/>
          <p:cNvSpPr/>
          <p:nvPr/>
        </p:nvSpPr>
        <p:spPr>
          <a:xfrm>
            <a:off x="837664" y="272629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937915" y="278427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kumimoji="0" lang="en-US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2303859" y="28085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应试教育影响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2303859" y="3304103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过度强调标准答案和记忆能力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345704" y="4419838"/>
            <a:ext cx="718066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837664" y="416587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37915" y="422386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kumimoji="0" lang="en-US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303859" y="42481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权威思维根深蒂固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303859" y="4743688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不敢质疑，缺乏独立判断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345704" y="5859423"/>
            <a:ext cx="718066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837664" y="560546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937915" y="5663446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kumimoji="0" lang="en-US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2303859" y="56877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创新环境不足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303859" y="6183273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缺少开放性问题训练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图片 20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6A7DD02F-FA1C-C02D-B206-5F2D58C1D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982" y="0"/>
            <a:ext cx="569686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819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67909"/>
            <a:ext cx="621851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人文情怀：AI时代的灵魂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50676"/>
            <a:ext cx="2159079" cy="1357193"/>
          </a:xfrm>
          <a:prstGeom prst="roundRect">
            <a:avLst>
              <a:gd name="adj" fmla="val 740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09" y="3018830"/>
            <a:ext cx="336590" cy="4207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36119" y="2789992"/>
            <a:ext cx="215384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保持同理心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236119" y="3285530"/>
            <a:ext cx="21538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理解他人感受和需求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3116461" y="3892629"/>
            <a:ext cx="10556558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5"/>
          <p:cNvSpPr/>
          <p:nvPr/>
        </p:nvSpPr>
        <p:spPr>
          <a:xfrm>
            <a:off x="837724" y="4027527"/>
            <a:ext cx="4318278" cy="1357193"/>
          </a:xfrm>
          <a:prstGeom prst="roundRect">
            <a:avLst>
              <a:gd name="adj" fmla="val 740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68" y="4495681"/>
            <a:ext cx="336590" cy="42076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95317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坚守伦理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95317" y="4762381"/>
            <a:ext cx="287178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在技术应用中考虑道德因素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5275659" y="5369481"/>
            <a:ext cx="8397359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9"/>
          <p:cNvSpPr/>
          <p:nvPr/>
        </p:nvSpPr>
        <p:spPr>
          <a:xfrm>
            <a:off x="837724" y="5504378"/>
            <a:ext cx="6477476" cy="1357193"/>
          </a:xfrm>
          <a:prstGeom prst="roundRect">
            <a:avLst>
              <a:gd name="adj" fmla="val 740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107" y="5972532"/>
            <a:ext cx="336590" cy="42076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54516" y="57436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人本价值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54516" y="6239232"/>
            <a:ext cx="3111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科技以人为本</a:t>
            </a:r>
            <a:endParaRPr lang="en-US" sz="1850" dirty="0"/>
          </a:p>
        </p:txBody>
      </p:sp>
      <p:pic>
        <p:nvPicPr>
          <p:cNvPr id="21506" name="Picture 2" descr="Intersection Of Technology And Humanity Illustrated On Two Green Street Or  Road Signs Pointing In Opposite Directions Stock Photo, Picture and Royalty  Free Image. Image 35212239.">
            <a:extLst>
              <a:ext uri="{FF2B5EF4-FFF2-40B4-BE49-F238E27FC236}">
                <a16:creationId xmlns:a16="http://schemas.microsoft.com/office/drawing/2014/main" id="{EDE7ACCE-628C-4B2D-CA86-A2B5D650B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680" y="0"/>
            <a:ext cx="5384720" cy="538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C870D4-210B-4400-ADD0-7CBBD1FD396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463040" y="635000"/>
            <a:ext cx="11704320" cy="257175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你认为未来会有各方面超越人类智力的超级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AI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吗？</a:t>
            </a:r>
            <a:endParaRPr lang="en-US" altLang="zh-CN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37CC41-680F-4FC0-8EB7-4B7B1940367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26080" y="3343275"/>
            <a:ext cx="10241280" cy="771525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永远不会有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77F7CB-4F35-4410-A51C-D99A693F8F7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26080" y="4371975"/>
            <a:ext cx="10241280" cy="771525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很久以后会有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46CE1B-24D2-4FBB-802C-36838D68F0C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926080" y="5400675"/>
            <a:ext cx="10241280" cy="771525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几十年时候会有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E203F-BFF1-4CC7-8E16-F343DCB10DD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926080" y="6429375"/>
            <a:ext cx="10241280" cy="771525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几年以后会有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1F689A-709B-4609-90C6-C2CCE1EB7A45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885950" y="3420428"/>
            <a:ext cx="617220" cy="61722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4BE685-2279-43D0-BC4E-CD8D88C7268A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885950" y="4449128"/>
            <a:ext cx="617220" cy="61722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0E785E-EF4D-4FB6-8F0E-B02D5B0FC539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885950" y="5477828"/>
            <a:ext cx="617220" cy="61722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030760-C14B-4EBE-9243-3D79E37A45B9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885950" y="6506528"/>
            <a:ext cx="617220" cy="617219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774E0B5-E326-4166-B459-733E705001A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698479" y="7458075"/>
            <a:ext cx="1851660" cy="493776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241423-B069-45C0-84C1-71EE0E83754F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4630400" cy="635000"/>
            <a:chOff x="0" y="0"/>
            <a:chExt cx="146304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565C2356-C3EE-4725-8F0F-0848881739A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46304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ABC6BFAD-578B-4396-8654-5D40DD0BF91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C9F28541-F021-4938-A3F5-D16331CBD830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投票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7F280E74-D10D-48D2-8D8A-048E7F58DFF5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1957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最多可选</a:t>
              </a:r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项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6F2390D-4A50-4826-A6D2-647B3F8B0B48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30810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6002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656BD4-074F-4027-B4B8-1AD31C6B7768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2467743" y="0"/>
            <a:ext cx="11521439" cy="822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Ins="355600" rtlCol="0" anchor="ctr">
            <a:noAutofit/>
          </a:bodyPr>
          <a:lstStyle/>
          <a:p>
            <a:pPr algn="ctr"/>
            <a:r>
              <a:rPr lang="zh-CN" altLang="en-US" sz="20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/>
            <a:endParaRPr lang="zh-CN" altLang="en-US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en-US" altLang="zh-CN" sz="160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https://www.bilibili.com/video/BV1Eu4y1Z7NS/?spm_id_from=333.337.search-card.all.click</a:t>
            </a: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zh-CN" altLang="en-US" sz="110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3EFF3A-5870-4F16-87AF-0CF1C7EEC3A8}"/>
              </a:ext>
            </a:extLst>
          </p:cNvPr>
          <p:cNvSpPr txBox="1"/>
          <p:nvPr/>
        </p:nvSpPr>
        <p:spPr>
          <a:xfrm>
            <a:off x="0" y="353350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i="0" dirty="0">
                <a:solidFill>
                  <a:srgbClr val="18191C"/>
                </a:solidFill>
                <a:effectLst/>
                <a:latin typeface="PingFang SC"/>
              </a:rPr>
              <a:t>人文与科技的十字路口</a:t>
            </a:r>
          </a:p>
        </p:txBody>
      </p:sp>
    </p:spTree>
    <p:extLst>
      <p:ext uri="{BB962C8B-B14F-4D97-AF65-F5344CB8AC3E}">
        <p14:creationId xmlns:p14="http://schemas.microsoft.com/office/powerpoint/2010/main" val="35384807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6324124" y="943451"/>
            <a:ext cx="734484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未来展望：与AI共创美好世界</a:t>
            </a:r>
            <a:endParaRPr lang="en-US" sz="4400" dirty="0"/>
          </a:p>
        </p:txBody>
      </p:sp>
      <p:sp>
        <p:nvSpPr>
          <p:cNvPr id="6" name="Shape 2"/>
          <p:cNvSpPr/>
          <p:nvPr/>
        </p:nvSpPr>
        <p:spPr>
          <a:xfrm>
            <a:off x="6324124" y="200644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374" y="2064425"/>
            <a:ext cx="337899" cy="42243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01959" y="20887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个人成长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101959" y="258425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持续学习，拥抱变化</a:t>
            </a:r>
            <a:endParaRPr lang="en-US" sz="1850" dirty="0"/>
          </a:p>
        </p:txBody>
      </p:sp>
      <p:sp>
        <p:nvSpPr>
          <p:cNvPr id="10" name="Shape 5"/>
          <p:cNvSpPr/>
          <p:nvPr/>
        </p:nvSpPr>
        <p:spPr>
          <a:xfrm>
            <a:off x="6324124" y="344602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74" y="3504009"/>
            <a:ext cx="337899" cy="42243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01959" y="35282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协作共赢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101959" y="402383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人机结合，发挥最大潜能</a:t>
            </a:r>
            <a:endParaRPr lang="en-US" sz="1850" dirty="0"/>
          </a:p>
        </p:txBody>
      </p:sp>
      <p:sp>
        <p:nvSpPr>
          <p:cNvPr id="14" name="Shape 8"/>
          <p:cNvSpPr/>
          <p:nvPr/>
        </p:nvSpPr>
        <p:spPr>
          <a:xfrm>
            <a:off x="6324124" y="488561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374" y="4943594"/>
            <a:ext cx="337899" cy="42243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101959" y="4967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造福社会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7101959" y="546342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运用AI解决重大挑战</a:t>
            </a:r>
            <a:endParaRPr lang="en-US" sz="1850" dirty="0"/>
          </a:p>
        </p:txBody>
      </p:sp>
      <p:sp>
        <p:nvSpPr>
          <p:cNvPr id="18" name="Shape 11"/>
          <p:cNvSpPr/>
          <p:nvPr/>
        </p:nvSpPr>
        <p:spPr>
          <a:xfrm>
            <a:off x="6324124" y="632519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374" y="6383179"/>
            <a:ext cx="337899" cy="422434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101959" y="64074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开创未来</a:t>
            </a:r>
            <a:endParaRPr lang="en-US" sz="2200" dirty="0"/>
          </a:p>
        </p:txBody>
      </p:sp>
      <p:sp>
        <p:nvSpPr>
          <p:cNvPr id="21" name="Text 13"/>
          <p:cNvSpPr/>
          <p:nvPr/>
        </p:nvSpPr>
        <p:spPr>
          <a:xfrm>
            <a:off x="7101959" y="690300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共同塑造智能时代的美好愿景</a:t>
            </a:r>
            <a:endParaRPr lang="en-US" sz="1850" dirty="0"/>
          </a:p>
        </p:txBody>
      </p:sp>
      <p:pic>
        <p:nvPicPr>
          <p:cNvPr id="22530" name="Picture 2" descr="Movie Review: The Matrix - A Movie Blog">
            <a:extLst>
              <a:ext uri="{FF2B5EF4-FFF2-40B4-BE49-F238E27FC236}">
                <a16:creationId xmlns:a16="http://schemas.microsoft.com/office/drawing/2014/main" id="{D6ACEEF7-0312-07A2-4570-3B3D5722C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64" y="10300"/>
            <a:ext cx="4937522" cy="245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I, Robot Review | Movie - Empire">
            <a:extLst>
              <a:ext uri="{FF2B5EF4-FFF2-40B4-BE49-F238E27FC236}">
                <a16:creationId xmlns:a16="http://schemas.microsoft.com/office/drawing/2014/main" id="{F11F7102-64C7-DF99-40C3-B5946830F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93" y="2450357"/>
            <a:ext cx="5387086" cy="303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Terminator' Anime Series: Netflix Orders New Show">
            <a:extLst>
              <a:ext uri="{FF2B5EF4-FFF2-40B4-BE49-F238E27FC236}">
                <a16:creationId xmlns:a16="http://schemas.microsoft.com/office/drawing/2014/main" id="{692437FE-771C-647D-4851-32F9CE236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10" y="5460615"/>
            <a:ext cx="4135899" cy="275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ink Outside the Box – Growing Play">
            <a:extLst>
              <a:ext uri="{FF2B5EF4-FFF2-40B4-BE49-F238E27FC236}">
                <a16:creationId xmlns:a16="http://schemas.microsoft.com/office/drawing/2014/main" id="{89B5B126-BD9F-EF73-AEC2-C3664C1A0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4547" y="2088713"/>
            <a:ext cx="3521260" cy="455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0" name="Rectangle 23569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72" name="Rectangle 23571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4" y="576072"/>
            <a:ext cx="13485571" cy="7077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74" name="Rectangle 23573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159" y="772161"/>
            <a:ext cx="13086080" cy="6685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 descr="Thank You For Listening Any Questions ? - Kermit Drinking Tea Meme Generator">
            <a:extLst>
              <a:ext uri="{FF2B5EF4-FFF2-40B4-BE49-F238E27FC236}">
                <a16:creationId xmlns:a16="http://schemas.microsoft.com/office/drawing/2014/main" id="{A886BA81-7636-8B85-F81C-4F792497C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67021" y="1348232"/>
            <a:ext cx="8096351" cy="552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882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3584448"/>
            <a:ext cx="4398049" cy="1249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AI、AGI与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生成式AI概念解析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192792"/>
            <a:ext cx="4158734" cy="1899047"/>
          </a:xfrm>
          <a:prstGeom prst="roundRect">
            <a:avLst>
              <a:gd name="adj" fmla="val 529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1084659" y="54397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人工智能 (AI)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5935266"/>
            <a:ext cx="36648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模拟人类智能的计算机系统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84659" y="6461879"/>
            <a:ext cx="36648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特定领域问题解决能力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5192792"/>
            <a:ext cx="4158734" cy="1899047"/>
          </a:xfrm>
          <a:prstGeom prst="roundRect">
            <a:avLst>
              <a:gd name="adj" fmla="val 529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Text 6"/>
          <p:cNvSpPr/>
          <p:nvPr/>
        </p:nvSpPr>
        <p:spPr>
          <a:xfrm>
            <a:off x="5482709" y="54397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通用人工智能 (AGI)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82709" y="5935266"/>
            <a:ext cx="36648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跨领域通用智能能力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5482709" y="6461879"/>
            <a:ext cx="36648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接近或超越人类认知水平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3823" y="5192792"/>
            <a:ext cx="4158734" cy="1899047"/>
          </a:xfrm>
          <a:prstGeom prst="roundRect">
            <a:avLst>
              <a:gd name="adj" fmla="val 529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0"/>
          <p:cNvSpPr/>
          <p:nvPr/>
        </p:nvSpPr>
        <p:spPr>
          <a:xfrm>
            <a:off x="9880759" y="54397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生成式AI (GAI)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880759" y="5935266"/>
            <a:ext cx="36648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创造新内容的AI模型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9880759" y="6461879"/>
            <a:ext cx="36648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文本、图像、音频、视频生成</a:t>
            </a:r>
            <a:endParaRPr lang="en-US" sz="1850" dirty="0"/>
          </a:p>
        </p:txBody>
      </p:sp>
      <p:pic>
        <p:nvPicPr>
          <p:cNvPr id="4098" name="Picture 2" descr="Four Phases of AGI — LessWrong">
            <a:extLst>
              <a:ext uri="{FF2B5EF4-FFF2-40B4-BE49-F238E27FC236}">
                <a16:creationId xmlns:a16="http://schemas.microsoft.com/office/drawing/2014/main" id="{8E43901E-458A-6FB9-8877-12337F5D5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651" y="87444"/>
            <a:ext cx="7562215" cy="485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90487331-21B4-9232-80D1-78091CE42FD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463040" y="2739679"/>
            <a:ext cx="11704320" cy="257175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kumimoji="1" lang="zh-CN" altLang="en-US" sz="3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只因你太</a:t>
            </a:r>
            <a:r>
              <a:rPr kumimoji="1" lang="zh-CN" altLang="en-US" sz="3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kumimoji="1" lang="en-US" altLang="zh-CN" sz="3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kumimoji="1" lang="zh-CN" altLang="en-US" sz="3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kumimoji="1" lang="en-US" altLang="zh-CN" sz="3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kumimoji="1" lang="en-US" altLang="zh-CN" sz="3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kumimoji="1" lang="zh-CN" altLang="en-US" sz="3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（填一个字）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96B8E191-729B-A608-AD75-29944E6E6D5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698479" y="7458075"/>
            <a:ext cx="1851660" cy="493776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kumimoji="1"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D15FE2F-5AA4-7A9C-8EB8-82D34B0B56A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4630400" cy="635000"/>
            <a:chOff x="0" y="0"/>
            <a:chExt cx="14630400" cy="635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9455040C-53CB-7A97-E422-98BA8892111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46304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15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D70749DB-06DA-69B0-4553-B97D353FD74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15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A6057A47-EE05-0A31-DCCB-B34C7A1074B5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7" name="TipText">
              <a:extLst>
                <a:ext uri="{FF2B5EF4-FFF2-40B4-BE49-F238E27FC236}">
                  <a16:creationId xmlns:a16="http://schemas.microsoft.com/office/drawing/2014/main" id="{084E56D4-CA86-0D1E-F054-E87DCFA95E0A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kumimoji="1"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6F67484-8AC1-2B5E-1161-1117A70251AD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30810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87156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ANONYMOUSPOLLING" val="False"/>
  <p:tag name="PROBLEMSCORE" val="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BLANKORDER" val="False"/>
  <p:tag name="PROBLEMHASREMARK" val="False"/>
  <p:tag name="PROBLEMSCORE" val="1.0"/>
  <p:tag name="PROBLEMBLANK" val="[{&quot;num&quot;:1,&quot;caseSensitive&quot;:false,&quot;fuzzyMatch&quot;:false,&quot;Score&quot;:1.0,&quot;answers&quot;:[&quot;没有标准答案&quot;]}]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vvideo/id/BV1Ef5bziE6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vvideo/id/BV1DXmjYtExM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vvideo/id/BV1Rs421A7D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vvideo/id/BV15w4m1Y7P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vvideo/id/BV14G411z76p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ANONYMOUSPOLLING" val="False"/>
  <p:tag name="PROBLEMSCORE" val="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vvideo/id/BV1CvdLY8Exb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ANONYMOUSPOLLING" val="False"/>
  <p:tag name="PROBLEMSCORE" val="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vvideo/id/BV1rx411y77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vvideo/id/BV1Jr421F7k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vvideo/id/BV1nZfHYSEYm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ANONYMOUSPOLLING" val="False"/>
  <p:tag name="PROBLEMSCORE" val="0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vvideo/id/BV1Eu4y1Z7NS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1428</TotalTime>
  <Words>1610</Words>
  <Application>Microsoft Office PowerPoint</Application>
  <PresentationFormat>Custom</PresentationFormat>
  <Paragraphs>435</Paragraphs>
  <Slides>72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5" baseType="lpstr">
      <vt:lpstr>DeepSeek-CJK-patch</vt:lpstr>
      <vt:lpstr>PingFang SC</vt:lpstr>
      <vt:lpstr>sohne</vt:lpstr>
      <vt:lpstr>Source Serif Pro Semi Bold</vt:lpstr>
      <vt:lpstr>source-serif-pro</vt:lpstr>
      <vt:lpstr>Microsoft Yahei</vt:lpstr>
      <vt:lpstr>等线</vt:lpstr>
      <vt:lpstr>Arial</vt:lpstr>
      <vt:lpstr>Calibri</vt:lpstr>
      <vt:lpstr>Source Sans Pro</vt:lpstr>
      <vt:lpstr>Source Sans Pro Bold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Fan Bi</cp:lastModifiedBy>
  <cp:revision>14</cp:revision>
  <dcterms:created xsi:type="dcterms:W3CDTF">2025-05-08T07:50:41Z</dcterms:created>
  <dcterms:modified xsi:type="dcterms:W3CDTF">2025-05-14T10:20:49Z</dcterms:modified>
</cp:coreProperties>
</file>